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15"/>
  </p:notesMasterIdLst>
  <p:sldIdLst>
    <p:sldId id="256" r:id="rId3"/>
    <p:sldId id="268" r:id="rId4"/>
    <p:sldId id="257" r:id="rId5"/>
    <p:sldId id="258" r:id="rId6"/>
    <p:sldId id="259" r:id="rId7"/>
    <p:sldId id="260" r:id="rId8"/>
    <p:sldId id="261" r:id="rId9"/>
    <p:sldId id="262" r:id="rId10"/>
    <p:sldId id="263" r:id="rId11"/>
    <p:sldId id="264" r:id="rId12"/>
    <p:sldId id="265" r:id="rId13"/>
    <p:sldId id="266" r:id="rId14"/>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D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848237-E212-4D06-AF76-8464EFD39B92}">
  <a:tblStyle styleId="{80848237-E212-4D06-AF76-8464EFD39B9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snapToGrid="0">
      <p:cViewPr varScale="1">
        <p:scale>
          <a:sx n="67" d="100"/>
          <a:sy n="67" d="100"/>
        </p:scale>
        <p:origin x="3162" y="66"/>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40eb400fc7_0_24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40eb400fc7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SLIDES_API414972175_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SLIDES_API414972175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SLIDES_API414972175_2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SLIDES_API414972175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4262fafa94_0_3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4262fafa94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SLIDES_API414972175_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SLIDES_API414972175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SLIDES_API414972175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SLIDES_API41497217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601ad9891c_0_41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601ad9891c_0_4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400" b="1">
              <a:solidFill>
                <a:srgbClr val="544ACA"/>
              </a:solidFill>
              <a:latin typeface="Franklin Gothic"/>
              <a:ea typeface="Franklin Gothic"/>
              <a:cs typeface="Franklin Gothic"/>
              <a:sym typeface="Franklin Gothic"/>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0eb400fc7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40eb400f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40eb400fc7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40eb400fc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SLIDES_API414972175_1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SLIDES_API414972175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240eb400fc7_0_3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240eb400fc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ead &amp; Summarize - First, Then, Last">
  <p:cSld name="TITLE_1_1">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232925" y="874050"/>
            <a:ext cx="5116800" cy="8638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subTitle" idx="1"/>
          </p:nvPr>
        </p:nvSpPr>
        <p:spPr>
          <a:xfrm>
            <a:off x="391325" y="1020698"/>
            <a:ext cx="4800000" cy="8345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3" name="Google Shape;13;p2"/>
          <p:cNvSpPr/>
          <p:nvPr/>
        </p:nvSpPr>
        <p:spPr>
          <a:xfrm>
            <a:off x="5535500" y="874079"/>
            <a:ext cx="2042100" cy="8638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Take Notes Here</a:t>
            </a:r>
            <a:endParaRPr b="1" dirty="0">
              <a:solidFill>
                <a:schemeClr val="bg1"/>
              </a:solidFill>
              <a:latin typeface="Nunito"/>
              <a:ea typeface="Nunito"/>
              <a:cs typeface="Nunito"/>
              <a:sym typeface="Nunito"/>
            </a:endParaRPr>
          </a:p>
        </p:txBody>
      </p:sp>
      <p:sp>
        <p:nvSpPr>
          <p:cNvPr id="14" name="Google Shape;14;p2"/>
          <p:cNvSpPr txBox="1">
            <a:spLocks noGrp="1"/>
          </p:cNvSpPr>
          <p:nvPr>
            <p:ph type="subTitle" idx="2"/>
          </p:nvPr>
        </p:nvSpPr>
        <p:spPr>
          <a:xfrm>
            <a:off x="5662100" y="1273989"/>
            <a:ext cx="1788900" cy="80400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 name="Google Shape;16;p2"/>
          <p:cNvSpPr txBox="1"/>
          <p:nvPr/>
        </p:nvSpPr>
        <p:spPr>
          <a:xfrm>
            <a:off x="132775" y="504750"/>
            <a:ext cx="75354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Nunito"/>
                <a:ea typeface="Nunito"/>
                <a:cs typeface="Nunito"/>
                <a:sym typeface="Nunito"/>
              </a:rPr>
              <a:t>Instructions</a:t>
            </a:r>
            <a:r>
              <a:rPr lang="en" sz="1200">
                <a:latin typeface="Nunito"/>
                <a:ea typeface="Nunito"/>
                <a:cs typeface="Nunito"/>
                <a:sym typeface="Nunito"/>
              </a:rPr>
              <a:t>: Read the passage below. Take notes as you read in the space provided.</a:t>
            </a:r>
            <a:endParaRPr sz="1200">
              <a:latin typeface="Nunito"/>
              <a:ea typeface="Nunito"/>
              <a:cs typeface="Nunito"/>
              <a:sym typeface="Nunito"/>
            </a:endParaRPr>
          </a:p>
        </p:txBody>
      </p:sp>
      <p:pic>
        <p:nvPicPr>
          <p:cNvPr id="17" name="Google Shape;17;p2"/>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8" name="Google Shape;18;p2"/>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2"/>
        <p:cNvGrpSpPr/>
        <p:nvPr/>
      </p:nvGrpSpPr>
      <p:grpSpPr>
        <a:xfrm>
          <a:off x="0" y="0"/>
          <a:ext cx="0" cy="0"/>
          <a:chOff x="0" y="0"/>
          <a:chExt cx="0" cy="0"/>
        </a:xfrm>
      </p:grpSpPr>
      <p:sp>
        <p:nvSpPr>
          <p:cNvPr id="143" name="Google Shape;143;p12"/>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4" name="Google Shape;144;p12"/>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5" name="Google Shape;145;p12"/>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6" name="Google Shape;146;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7"/>
        <p:cNvGrpSpPr/>
        <p:nvPr/>
      </p:nvGrpSpPr>
      <p:grpSpPr>
        <a:xfrm>
          <a:off x="0" y="0"/>
          <a:ext cx="0" cy="0"/>
          <a:chOff x="0" y="0"/>
          <a:chExt cx="0" cy="0"/>
        </a:xfrm>
      </p:grpSpPr>
      <p:sp>
        <p:nvSpPr>
          <p:cNvPr id="148" name="Google Shape;148;p13"/>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9" name="Google Shape;149;p1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0"/>
        <p:cNvGrpSpPr/>
        <p:nvPr/>
      </p:nvGrpSpPr>
      <p:grpSpPr>
        <a:xfrm>
          <a:off x="0" y="0"/>
          <a:ext cx="0" cy="0"/>
          <a:chOff x="0" y="0"/>
          <a:chExt cx="0" cy="0"/>
        </a:xfrm>
      </p:grpSpPr>
      <p:sp>
        <p:nvSpPr>
          <p:cNvPr id="151" name="Google Shape;151;p14"/>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2" name="Google Shape;152;p14"/>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53" name="Google Shape;153;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4"/>
        <p:cNvGrpSpPr/>
        <p:nvPr/>
      </p:nvGrpSpPr>
      <p:grpSpPr>
        <a:xfrm>
          <a:off x="0" y="0"/>
          <a:ext cx="0" cy="0"/>
          <a:chOff x="0" y="0"/>
          <a:chExt cx="0" cy="0"/>
        </a:xfrm>
      </p:grpSpPr>
      <p:sp>
        <p:nvSpPr>
          <p:cNvPr id="155" name="Google Shape;155;p15"/>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6" name="Google Shape;156;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16"/>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6"/>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60" name="Google Shape;160;p16"/>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1" name="Google Shape;161;p16"/>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62" name="Google Shape;162;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3"/>
        <p:cNvGrpSpPr/>
        <p:nvPr/>
      </p:nvGrpSpPr>
      <p:grpSpPr>
        <a:xfrm>
          <a:off x="0" y="0"/>
          <a:ext cx="0" cy="0"/>
          <a:chOff x="0" y="0"/>
          <a:chExt cx="0" cy="0"/>
        </a:xfrm>
      </p:grpSpPr>
      <p:sp>
        <p:nvSpPr>
          <p:cNvPr id="164" name="Google Shape;164;p17"/>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165" name="Google Shape;165;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6"/>
        <p:cNvGrpSpPr/>
        <p:nvPr/>
      </p:nvGrpSpPr>
      <p:grpSpPr>
        <a:xfrm>
          <a:off x="0" y="0"/>
          <a:ext cx="0" cy="0"/>
          <a:chOff x="0" y="0"/>
          <a:chExt cx="0" cy="0"/>
        </a:xfrm>
      </p:grpSpPr>
      <p:sp>
        <p:nvSpPr>
          <p:cNvPr id="167" name="Google Shape;167;p18"/>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68" name="Google Shape;168;p18"/>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169" name="Google Shape;169;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0"/>
        <p:cNvGrpSpPr/>
        <p:nvPr/>
      </p:nvGrpSpPr>
      <p:grpSpPr>
        <a:xfrm>
          <a:off x="0" y="0"/>
          <a:ext cx="0" cy="0"/>
          <a:chOff x="0" y="0"/>
          <a:chExt cx="0" cy="0"/>
        </a:xfrm>
      </p:grpSpPr>
      <p:sp>
        <p:nvSpPr>
          <p:cNvPr id="171" name="Google Shape;171;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ead &amp; Summarize - First, Then, Last 1">
  <p:cSld name="TITLE_1_1_1">
    <p:spTree>
      <p:nvGrpSpPr>
        <p:cNvPr id="1" name="Shape 19"/>
        <p:cNvGrpSpPr/>
        <p:nvPr/>
      </p:nvGrpSpPr>
      <p:grpSpPr>
        <a:xfrm>
          <a:off x="0" y="0"/>
          <a:ext cx="0" cy="0"/>
          <a:chOff x="0" y="0"/>
          <a:chExt cx="0" cy="0"/>
        </a:xfrm>
      </p:grpSpPr>
      <p:sp>
        <p:nvSpPr>
          <p:cNvPr id="20" name="Google Shape;20;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1" name="Google Shape;21;p3"/>
          <p:cNvSpPr txBox="1"/>
          <p:nvPr/>
        </p:nvSpPr>
        <p:spPr>
          <a:xfrm>
            <a:off x="114300" y="84925"/>
            <a:ext cx="75438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P.E.E.L Short Answer Question</a:t>
            </a:r>
            <a:endParaRPr sz="3300">
              <a:latin typeface="Tilt Warp"/>
              <a:ea typeface="Tilt Warp"/>
              <a:cs typeface="Tilt Warp"/>
              <a:sym typeface="Tilt Warp"/>
            </a:endParaRPr>
          </a:p>
        </p:txBody>
      </p:sp>
      <p:sp>
        <p:nvSpPr>
          <p:cNvPr id="22" name="Google Shape;22;p3"/>
          <p:cNvSpPr txBox="1"/>
          <p:nvPr/>
        </p:nvSpPr>
        <p:spPr>
          <a:xfrm>
            <a:off x="118500" y="647775"/>
            <a:ext cx="75354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Nunito"/>
                <a:ea typeface="Nunito"/>
                <a:cs typeface="Nunito"/>
                <a:sym typeface="Nunito"/>
              </a:rPr>
              <a:t>Instructions</a:t>
            </a:r>
            <a:r>
              <a:rPr lang="en" sz="1300">
                <a:latin typeface="Nunito"/>
                <a:ea typeface="Nunito"/>
                <a:cs typeface="Nunito"/>
                <a:sym typeface="Nunito"/>
              </a:rPr>
              <a:t>: After reading, answer the following short answer question using evidence from the text. Use the PEEL format to ensure you answer the question, include evidence, and explain how the evidence supports your answer. </a:t>
            </a:r>
            <a:endParaRPr sz="1300">
              <a:latin typeface="Nunito"/>
              <a:ea typeface="Nunito"/>
              <a:cs typeface="Nunito"/>
              <a:sym typeface="Nunito"/>
            </a:endParaRPr>
          </a:p>
        </p:txBody>
      </p:sp>
      <p:pic>
        <p:nvPicPr>
          <p:cNvPr id="23" name="Google Shape;23;p3"/>
          <p:cNvPicPr preferRelativeResize="0"/>
          <p:nvPr/>
        </p:nvPicPr>
        <p:blipFill>
          <a:blip r:embed="rId2">
            <a:alphaModFix/>
          </a:blip>
          <a:stretch>
            <a:fillRect/>
          </a:stretch>
        </p:blipFill>
        <p:spPr>
          <a:xfrm>
            <a:off x="125325" y="9719796"/>
            <a:ext cx="220250" cy="220250"/>
          </a:xfrm>
          <a:prstGeom prst="rect">
            <a:avLst/>
          </a:prstGeom>
          <a:noFill/>
          <a:ln>
            <a:noFill/>
          </a:ln>
        </p:spPr>
      </p:pic>
      <p:sp>
        <p:nvSpPr>
          <p:cNvPr id="24" name="Google Shape;24;p3"/>
          <p:cNvSpPr txBox="1"/>
          <p:nvPr/>
        </p:nvSpPr>
        <p:spPr>
          <a:xfrm>
            <a:off x="292375" y="966057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graphicFrame>
        <p:nvGraphicFramePr>
          <p:cNvPr id="25" name="Google Shape;25;p3"/>
          <p:cNvGraphicFramePr/>
          <p:nvPr>
            <p:extLst>
              <p:ext uri="{D42A27DB-BD31-4B8C-83A1-F6EECF244321}">
                <p14:modId xmlns:p14="http://schemas.microsoft.com/office/powerpoint/2010/main" val="373979486"/>
              </p:ext>
            </p:extLst>
          </p:nvPr>
        </p:nvGraphicFramePr>
        <p:xfrm>
          <a:off x="239400" y="1385463"/>
          <a:ext cx="7411075" cy="8273505"/>
        </p:xfrm>
        <a:graphic>
          <a:graphicData uri="http://schemas.openxmlformats.org/drawingml/2006/table">
            <a:tbl>
              <a:tblPr>
                <a:noFill/>
                <a:tableStyleId>{80848237-E212-4D06-AF76-8464EFD39B92}</a:tableStyleId>
              </a:tblPr>
              <a:tblGrid>
                <a:gridCol w="2255400">
                  <a:extLst>
                    <a:ext uri="{9D8B030D-6E8A-4147-A177-3AD203B41FA5}">
                      <a16:colId xmlns:a16="http://schemas.microsoft.com/office/drawing/2014/main" val="20000"/>
                    </a:ext>
                  </a:extLst>
                </a:gridCol>
                <a:gridCol w="5155675">
                  <a:extLst>
                    <a:ext uri="{9D8B030D-6E8A-4147-A177-3AD203B41FA5}">
                      <a16:colId xmlns:a16="http://schemas.microsoft.com/office/drawing/2014/main" val="20001"/>
                    </a:ext>
                  </a:extLst>
                </a:gridCol>
              </a:tblGrid>
              <a:tr h="827575">
                <a:tc gridSpan="2">
                  <a:txBody>
                    <a:bodyPr/>
                    <a:lstStyle/>
                    <a:p>
                      <a:pPr marL="0" lvl="0" indent="0" algn="ctr" rtl="0">
                        <a:spcBef>
                          <a:spcPts val="0"/>
                        </a:spcBef>
                        <a:spcAft>
                          <a:spcPts val="0"/>
                        </a:spcAft>
                        <a:buNone/>
                      </a:pPr>
                      <a:endParaRPr sz="2000" b="1" dirty="0">
                        <a:latin typeface="Nunito"/>
                        <a:ea typeface="Nunito"/>
                        <a:cs typeface="Nunito"/>
                        <a:sym typeface="Nunito"/>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0"/>
                  </a:ext>
                </a:extLst>
              </a:tr>
              <a:tr h="173725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POINT: </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Make your point.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73725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EVIDENCE: </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Back it up or support your point with evidence from the text.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826025">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EXPLANATION:</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Explain the evidence in your own words, and elaborate on its significance.</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08170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LINK</a:t>
                      </a:r>
                      <a:r>
                        <a:rPr lang="en" sz="2200" dirty="0">
                          <a:solidFill>
                            <a:schemeClr val="bg1"/>
                          </a:solidFill>
                          <a:latin typeface="Nunito"/>
                          <a:ea typeface="Nunito"/>
                          <a:cs typeface="Nunito"/>
                          <a:sym typeface="Nunito"/>
                        </a:rPr>
                        <a:t>: </a:t>
                      </a:r>
                      <a:endParaRPr sz="2200"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Link this point to the next point or back to the main point you made.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dirty="0"/>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6" name="Google Shape;26;p3"/>
          <p:cNvSpPr txBox="1">
            <a:spLocks noGrp="1"/>
          </p:cNvSpPr>
          <p:nvPr>
            <p:ph type="subTitle" idx="1"/>
          </p:nvPr>
        </p:nvSpPr>
        <p:spPr>
          <a:xfrm>
            <a:off x="298150" y="1449297"/>
            <a:ext cx="7293600" cy="692700"/>
          </a:xfrm>
          <a:prstGeom prst="rect">
            <a:avLst/>
          </a:prstGeom>
          <a:solidFill>
            <a:schemeClr val="lt1"/>
          </a:solidFill>
        </p:spPr>
        <p:txBody>
          <a:bodyPr spcFirstLastPara="1" wrap="square" lIns="91425" tIns="91425" rIns="91425" bIns="91425" anchor="t" anchorCtr="0">
            <a:normAutofit/>
          </a:bodyPr>
          <a:lstStyle>
            <a:lvl1pPr lvl="0">
              <a:spcBef>
                <a:spcPts val="0"/>
              </a:spcBef>
              <a:spcAft>
                <a:spcPts val="0"/>
              </a:spcAft>
              <a:buClr>
                <a:schemeClr val="dk1"/>
              </a:buClr>
              <a:buSzPts val="1400"/>
              <a:buFont typeface="Nunito"/>
              <a:buNone/>
              <a:defRPr sz="1400" b="1">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27" name="Google Shape;27;p3"/>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rmAutofit/>
          </a:bodyPr>
          <a:lstStyle>
            <a:lvl1pPr lv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3"/>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 name="Google Shape;30;p3"/>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2" name="Picture 1" descr="A logo with a heart shaped egg and text&#10;&#10;Description automatically generated">
            <a:extLst>
              <a:ext uri="{FF2B5EF4-FFF2-40B4-BE49-F238E27FC236}">
                <a16:creationId xmlns:a16="http://schemas.microsoft.com/office/drawing/2014/main" id="{64EE1F80-17D0-06CF-ADE3-4D0B05CD5A6E}"/>
              </a:ext>
            </a:extLst>
          </p:cNvPr>
          <p:cNvPicPr>
            <a:picLocks noChangeAspect="1"/>
          </p:cNvPicPr>
          <p:nvPr userDrawn="1"/>
        </p:nvPicPr>
        <p:blipFill>
          <a:blip r:embed="rId3"/>
          <a:stretch>
            <a:fillRect/>
          </a:stretch>
        </p:blipFill>
        <p:spPr>
          <a:xfrm>
            <a:off x="8127877" y="0"/>
            <a:ext cx="1239333" cy="686797"/>
          </a:xfrm>
          <a:prstGeom prst="rect">
            <a:avLst/>
          </a:prstGeom>
        </p:spPr>
      </p:pic>
      <p:grpSp>
        <p:nvGrpSpPr>
          <p:cNvPr id="5" name="Group 4">
            <a:extLst>
              <a:ext uri="{FF2B5EF4-FFF2-40B4-BE49-F238E27FC236}">
                <a16:creationId xmlns:a16="http://schemas.microsoft.com/office/drawing/2014/main" id="{047C3BF0-D187-598A-DEAF-12D355C83B41}"/>
              </a:ext>
            </a:extLst>
          </p:cNvPr>
          <p:cNvGrpSpPr/>
          <p:nvPr userDrawn="1"/>
        </p:nvGrpSpPr>
        <p:grpSpPr>
          <a:xfrm>
            <a:off x="6149340" y="-71244"/>
            <a:ext cx="1623060" cy="899446"/>
            <a:chOff x="7906897" y="1040325"/>
            <a:chExt cx="1239333" cy="686797"/>
          </a:xfrm>
        </p:grpSpPr>
        <p:pic>
          <p:nvPicPr>
            <p:cNvPr id="3" name="Picture 2" descr="A logo with a heart shaped egg and text&#10;&#10;Description automatically generated">
              <a:extLst>
                <a:ext uri="{FF2B5EF4-FFF2-40B4-BE49-F238E27FC236}">
                  <a16:creationId xmlns:a16="http://schemas.microsoft.com/office/drawing/2014/main" id="{A3274784-C63F-0F78-1D70-AD96F2BDE2F8}"/>
                </a:ext>
              </a:extLst>
            </p:cNvPr>
            <p:cNvPicPr>
              <a:picLocks noChangeAspect="1"/>
            </p:cNvPicPr>
            <p:nvPr userDrawn="1"/>
          </p:nvPicPr>
          <p:blipFill>
            <a:blip r:embed="rId3"/>
            <a:stretch>
              <a:fillRect/>
            </a:stretch>
          </p:blipFill>
          <p:spPr>
            <a:xfrm>
              <a:off x="7906897" y="1040325"/>
              <a:ext cx="1239333" cy="686797"/>
            </a:xfrm>
            <a:prstGeom prst="rect">
              <a:avLst/>
            </a:prstGeom>
          </p:spPr>
        </p:pic>
        <p:sp>
          <p:nvSpPr>
            <p:cNvPr id="4" name="Rectangle 3">
              <a:extLst>
                <a:ext uri="{FF2B5EF4-FFF2-40B4-BE49-F238E27FC236}">
                  <a16:creationId xmlns:a16="http://schemas.microsoft.com/office/drawing/2014/main" id="{C73A5E95-5072-B123-454B-D149481FB43B}"/>
                </a:ext>
              </a:extLst>
            </p:cNvPr>
            <p:cNvSpPr/>
            <p:nvPr userDrawn="1"/>
          </p:nvSpPr>
          <p:spPr>
            <a:xfrm>
              <a:off x="8442960" y="1562100"/>
              <a:ext cx="662940" cy="914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ey Vocabulary 1">
  <p:cSld name="BIG_NUMBER">
    <p:spTree>
      <p:nvGrpSpPr>
        <p:cNvPr id="1" name="Shape 31"/>
        <p:cNvGrpSpPr/>
        <p:nvPr/>
      </p:nvGrpSpPr>
      <p:grpSpPr>
        <a:xfrm>
          <a:off x="0" y="0"/>
          <a:ext cx="0" cy="0"/>
          <a:chOff x="0" y="0"/>
          <a:chExt cx="0" cy="0"/>
        </a:xfrm>
      </p:grpSpPr>
      <p:sp>
        <p:nvSpPr>
          <p:cNvPr id="32" name="Google Shape;32;p4"/>
          <p:cNvSpPr/>
          <p:nvPr/>
        </p:nvSpPr>
        <p:spPr>
          <a:xfrm>
            <a:off x="233850" y="1294750"/>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33" name="Google Shape;33;p4"/>
          <p:cNvSpPr txBox="1"/>
          <p:nvPr/>
        </p:nvSpPr>
        <p:spPr>
          <a:xfrm>
            <a:off x="302925" y="1604880"/>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4" name="Google Shape;34;p4"/>
          <p:cNvSpPr/>
          <p:nvPr/>
        </p:nvSpPr>
        <p:spPr>
          <a:xfrm>
            <a:off x="2323650" y="1294750"/>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35" name="Google Shape;35;p4"/>
          <p:cNvSpPr txBox="1"/>
          <p:nvPr/>
        </p:nvSpPr>
        <p:spPr>
          <a:xfrm>
            <a:off x="2389750" y="1604880"/>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6" name="Google Shape;36;p4"/>
          <p:cNvSpPr/>
          <p:nvPr/>
        </p:nvSpPr>
        <p:spPr>
          <a:xfrm>
            <a:off x="4787550" y="1294750"/>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37" name="Google Shape;37;p4"/>
          <p:cNvSpPr txBox="1"/>
          <p:nvPr/>
        </p:nvSpPr>
        <p:spPr>
          <a:xfrm>
            <a:off x="4885200" y="1604880"/>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8" name="Google Shape;38;p4"/>
          <p:cNvSpPr txBox="1"/>
          <p:nvPr/>
        </p:nvSpPr>
        <p:spPr>
          <a:xfrm>
            <a:off x="157650" y="141050"/>
            <a:ext cx="75354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Key Vocabulary </a:t>
            </a:r>
            <a:endParaRPr sz="3300">
              <a:latin typeface="Tilt Warp"/>
              <a:ea typeface="Tilt Warp"/>
              <a:cs typeface="Tilt Warp"/>
              <a:sym typeface="Tilt Warp"/>
            </a:endParaRPr>
          </a:p>
        </p:txBody>
      </p:sp>
      <p:sp>
        <p:nvSpPr>
          <p:cNvPr id="39" name="Google Shape;39;p4"/>
          <p:cNvSpPr txBox="1"/>
          <p:nvPr/>
        </p:nvSpPr>
        <p:spPr>
          <a:xfrm>
            <a:off x="118500" y="6791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For each term, use the word in a sentence that shows you understand it’s definition. Then create an image to represent the term. Be ready to explain the image.</a:t>
            </a:r>
            <a:endParaRPr>
              <a:latin typeface="Nunito"/>
              <a:ea typeface="Nunito"/>
              <a:cs typeface="Nunito"/>
              <a:sym typeface="Nunito"/>
            </a:endParaRPr>
          </a:p>
        </p:txBody>
      </p:sp>
      <p:sp>
        <p:nvSpPr>
          <p:cNvPr id="40" name="Google Shape;40;p4"/>
          <p:cNvSpPr txBox="1">
            <a:spLocks noGrp="1"/>
          </p:cNvSpPr>
          <p:nvPr>
            <p:ph type="subTitle" idx="1"/>
          </p:nvPr>
        </p:nvSpPr>
        <p:spPr>
          <a:xfrm>
            <a:off x="302925" y="1604880"/>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4"/>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4"/>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3" name="Google Shape;43;p4"/>
          <p:cNvSpPr/>
          <p:nvPr/>
        </p:nvSpPr>
        <p:spPr>
          <a:xfrm>
            <a:off x="248125" y="2945788"/>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44" name="Google Shape;44;p4"/>
          <p:cNvSpPr txBox="1"/>
          <p:nvPr/>
        </p:nvSpPr>
        <p:spPr>
          <a:xfrm>
            <a:off x="317200" y="3255918"/>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5" name="Google Shape;45;p4"/>
          <p:cNvSpPr/>
          <p:nvPr/>
        </p:nvSpPr>
        <p:spPr>
          <a:xfrm>
            <a:off x="2337925" y="2945788"/>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46" name="Google Shape;46;p4"/>
          <p:cNvSpPr txBox="1"/>
          <p:nvPr/>
        </p:nvSpPr>
        <p:spPr>
          <a:xfrm>
            <a:off x="2404025" y="3255918"/>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7" name="Google Shape;47;p4"/>
          <p:cNvSpPr/>
          <p:nvPr/>
        </p:nvSpPr>
        <p:spPr>
          <a:xfrm>
            <a:off x="4801825" y="2945788"/>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48" name="Google Shape;48;p4"/>
          <p:cNvSpPr txBox="1"/>
          <p:nvPr/>
        </p:nvSpPr>
        <p:spPr>
          <a:xfrm>
            <a:off x="4899475" y="3255918"/>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9" name="Google Shape;49;p4"/>
          <p:cNvSpPr txBox="1">
            <a:spLocks noGrp="1"/>
          </p:cNvSpPr>
          <p:nvPr>
            <p:ph type="subTitle" idx="4"/>
          </p:nvPr>
        </p:nvSpPr>
        <p:spPr>
          <a:xfrm>
            <a:off x="317200" y="3255918"/>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4"/>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1" name="Google Shape;51;p4"/>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4"/>
          <p:cNvSpPr/>
          <p:nvPr/>
        </p:nvSpPr>
        <p:spPr>
          <a:xfrm>
            <a:off x="248125" y="4596827"/>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53" name="Google Shape;53;p4"/>
          <p:cNvSpPr txBox="1"/>
          <p:nvPr/>
        </p:nvSpPr>
        <p:spPr>
          <a:xfrm>
            <a:off x="317200" y="4906957"/>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4" name="Google Shape;54;p4"/>
          <p:cNvSpPr/>
          <p:nvPr/>
        </p:nvSpPr>
        <p:spPr>
          <a:xfrm>
            <a:off x="2337925" y="4596827"/>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55" name="Google Shape;55;p4"/>
          <p:cNvSpPr txBox="1"/>
          <p:nvPr/>
        </p:nvSpPr>
        <p:spPr>
          <a:xfrm>
            <a:off x="2404025" y="4906957"/>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6" name="Google Shape;56;p4"/>
          <p:cNvSpPr/>
          <p:nvPr/>
        </p:nvSpPr>
        <p:spPr>
          <a:xfrm>
            <a:off x="4801825" y="4596827"/>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57" name="Google Shape;57;p4"/>
          <p:cNvSpPr txBox="1"/>
          <p:nvPr/>
        </p:nvSpPr>
        <p:spPr>
          <a:xfrm>
            <a:off x="4899475" y="4906957"/>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8" name="Google Shape;58;p4"/>
          <p:cNvSpPr txBox="1">
            <a:spLocks noGrp="1"/>
          </p:cNvSpPr>
          <p:nvPr>
            <p:ph type="subTitle" idx="7"/>
          </p:nvPr>
        </p:nvSpPr>
        <p:spPr>
          <a:xfrm>
            <a:off x="317200" y="4906957"/>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4"/>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 name="Google Shape;60;p4"/>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1" name="Google Shape;61;p4"/>
          <p:cNvSpPr/>
          <p:nvPr/>
        </p:nvSpPr>
        <p:spPr>
          <a:xfrm>
            <a:off x="248125" y="6247865"/>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62" name="Google Shape;62;p4"/>
          <p:cNvSpPr txBox="1"/>
          <p:nvPr/>
        </p:nvSpPr>
        <p:spPr>
          <a:xfrm>
            <a:off x="317200" y="6557995"/>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3" name="Google Shape;63;p4"/>
          <p:cNvSpPr/>
          <p:nvPr/>
        </p:nvSpPr>
        <p:spPr>
          <a:xfrm>
            <a:off x="2337925" y="6247865"/>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64" name="Google Shape;64;p4"/>
          <p:cNvSpPr txBox="1"/>
          <p:nvPr/>
        </p:nvSpPr>
        <p:spPr>
          <a:xfrm>
            <a:off x="2404025" y="6557995"/>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5" name="Google Shape;65;p4"/>
          <p:cNvSpPr/>
          <p:nvPr/>
        </p:nvSpPr>
        <p:spPr>
          <a:xfrm>
            <a:off x="4801825" y="6247865"/>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66" name="Google Shape;66;p4"/>
          <p:cNvSpPr txBox="1"/>
          <p:nvPr/>
        </p:nvSpPr>
        <p:spPr>
          <a:xfrm>
            <a:off x="4899475" y="6557995"/>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7" name="Google Shape;67;p4"/>
          <p:cNvSpPr txBox="1">
            <a:spLocks noGrp="1"/>
          </p:cNvSpPr>
          <p:nvPr>
            <p:ph type="subTitle" idx="13"/>
          </p:nvPr>
        </p:nvSpPr>
        <p:spPr>
          <a:xfrm>
            <a:off x="317200" y="6557995"/>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 name="Google Shape;68;p4"/>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9" name="Google Shape;69;p4"/>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4"/>
          <p:cNvSpPr/>
          <p:nvPr/>
        </p:nvSpPr>
        <p:spPr>
          <a:xfrm>
            <a:off x="233850" y="7898904"/>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71" name="Google Shape;71;p4"/>
          <p:cNvSpPr txBox="1"/>
          <p:nvPr/>
        </p:nvSpPr>
        <p:spPr>
          <a:xfrm>
            <a:off x="302925" y="8209034"/>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2" name="Google Shape;72;p4"/>
          <p:cNvSpPr/>
          <p:nvPr/>
        </p:nvSpPr>
        <p:spPr>
          <a:xfrm>
            <a:off x="2323650" y="7898904"/>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73" name="Google Shape;73;p4"/>
          <p:cNvSpPr txBox="1"/>
          <p:nvPr/>
        </p:nvSpPr>
        <p:spPr>
          <a:xfrm>
            <a:off x="2389750" y="8209034"/>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4" name="Google Shape;74;p4"/>
          <p:cNvSpPr/>
          <p:nvPr/>
        </p:nvSpPr>
        <p:spPr>
          <a:xfrm>
            <a:off x="4787550" y="7898904"/>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An Image to Represent It:</a:t>
            </a:r>
            <a:endParaRPr dirty="0">
              <a:solidFill>
                <a:schemeClr val="bg1"/>
              </a:solidFill>
              <a:latin typeface="Tilt Warp"/>
              <a:ea typeface="Tilt Warp"/>
              <a:cs typeface="Tilt Warp"/>
              <a:sym typeface="Tilt Warp"/>
            </a:endParaRPr>
          </a:p>
        </p:txBody>
      </p:sp>
      <p:sp>
        <p:nvSpPr>
          <p:cNvPr id="75" name="Google Shape;75;p4"/>
          <p:cNvSpPr txBox="1"/>
          <p:nvPr/>
        </p:nvSpPr>
        <p:spPr>
          <a:xfrm>
            <a:off x="4885200" y="8209034"/>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6" name="Google Shape;76;p4"/>
          <p:cNvSpPr txBox="1">
            <a:spLocks noGrp="1"/>
          </p:cNvSpPr>
          <p:nvPr>
            <p:ph type="subTitle" idx="16"/>
          </p:nvPr>
        </p:nvSpPr>
        <p:spPr>
          <a:xfrm>
            <a:off x="302925" y="8209034"/>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p4"/>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4"/>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79" name="Google Shape;79;p4"/>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80" name="Google Shape;80;p4"/>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CQ Answer and Explain">
  <p:cSld name="TITLE_1_1_1_1">
    <p:spTree>
      <p:nvGrpSpPr>
        <p:cNvPr id="1" name="Shape 81"/>
        <p:cNvGrpSpPr/>
        <p:nvPr/>
      </p:nvGrpSpPr>
      <p:grpSpPr>
        <a:xfrm>
          <a:off x="0" y="0"/>
          <a:ext cx="0" cy="0"/>
          <a:chOff x="0" y="0"/>
          <a:chExt cx="0" cy="0"/>
        </a:xfrm>
      </p:grpSpPr>
      <p:graphicFrame>
        <p:nvGraphicFramePr>
          <p:cNvPr id="82" name="Google Shape;82;p5"/>
          <p:cNvGraphicFramePr/>
          <p:nvPr>
            <p:extLst>
              <p:ext uri="{D42A27DB-BD31-4B8C-83A1-F6EECF244321}">
                <p14:modId xmlns:p14="http://schemas.microsoft.com/office/powerpoint/2010/main" val="2436083059"/>
              </p:ext>
            </p:extLst>
          </p:nvPr>
        </p:nvGraphicFramePr>
        <p:xfrm>
          <a:off x="238325" y="1321250"/>
          <a:ext cx="7295775" cy="2675950"/>
        </p:xfrm>
        <a:graphic>
          <a:graphicData uri="http://schemas.openxmlformats.org/drawingml/2006/table">
            <a:tbl>
              <a:tblPr>
                <a:noFill/>
                <a:tableStyleId>{80848237-E212-4D06-AF76-8464EFD39B92}</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3" name="Google Shape;83;p5"/>
          <p:cNvSpPr txBox="1">
            <a:spLocks noGrp="1"/>
          </p:cNvSpPr>
          <p:nvPr>
            <p:ph type="subTitle" idx="1"/>
          </p:nvPr>
        </p:nvSpPr>
        <p:spPr>
          <a:xfrm>
            <a:off x="382725" y="166307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84" name="Google Shape;84;p5"/>
          <p:cNvSpPr txBox="1">
            <a:spLocks noGrp="1"/>
          </p:cNvSpPr>
          <p:nvPr>
            <p:ph type="subTitle" idx="2"/>
          </p:nvPr>
        </p:nvSpPr>
        <p:spPr>
          <a:xfrm>
            <a:off x="4808550" y="183897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pic>
        <p:nvPicPr>
          <p:cNvPr id="85" name="Google Shape;85;p5"/>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86" name="Google Shape;86;p5"/>
          <p:cNvSpPr txBox="1"/>
          <p:nvPr/>
        </p:nvSpPr>
        <p:spPr>
          <a:xfrm>
            <a:off x="238350" y="253986"/>
            <a:ext cx="7012800" cy="351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87" name="Google Shape;87;p5"/>
          <p:cNvSpPr txBox="1"/>
          <p:nvPr/>
        </p:nvSpPr>
        <p:spPr>
          <a:xfrm>
            <a:off x="238350" y="653266"/>
            <a:ext cx="72957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dirty="0">
                <a:solidFill>
                  <a:schemeClr val="dk1"/>
                </a:solidFill>
                <a:latin typeface="Nunito"/>
                <a:ea typeface="Nunito"/>
                <a:cs typeface="Nunito"/>
                <a:sym typeface="Nunito"/>
              </a:rPr>
              <a:t>Instructions</a:t>
            </a:r>
            <a:r>
              <a:rPr lang="en" sz="1300" dirty="0">
                <a:solidFill>
                  <a:schemeClr val="dk1"/>
                </a:solidFill>
                <a:latin typeface="Nunito"/>
                <a:ea typeface="Nunito"/>
                <a:cs typeface="Nunito"/>
                <a:sym typeface="Nunito"/>
              </a:rPr>
              <a:t>: For each question, answer the question and then explain why you picked the answer you did, using specific evidence from the text.</a:t>
            </a:r>
            <a:endParaRPr dirty="0"/>
          </a:p>
        </p:txBody>
      </p:sp>
      <p:graphicFrame>
        <p:nvGraphicFramePr>
          <p:cNvPr id="88" name="Google Shape;88;p5"/>
          <p:cNvGraphicFramePr/>
          <p:nvPr>
            <p:extLst>
              <p:ext uri="{D42A27DB-BD31-4B8C-83A1-F6EECF244321}">
                <p14:modId xmlns:p14="http://schemas.microsoft.com/office/powerpoint/2010/main" val="1719854719"/>
              </p:ext>
            </p:extLst>
          </p:nvPr>
        </p:nvGraphicFramePr>
        <p:xfrm>
          <a:off x="238313" y="4096175"/>
          <a:ext cx="7295775" cy="2675950"/>
        </p:xfrm>
        <a:graphic>
          <a:graphicData uri="http://schemas.openxmlformats.org/drawingml/2006/table">
            <a:tbl>
              <a:tblPr>
                <a:noFill/>
                <a:tableStyleId>{80848237-E212-4D06-AF76-8464EFD39B92}</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9" name="Google Shape;89;p5"/>
          <p:cNvSpPr txBox="1">
            <a:spLocks noGrp="1"/>
          </p:cNvSpPr>
          <p:nvPr>
            <p:ph type="subTitle" idx="3"/>
          </p:nvPr>
        </p:nvSpPr>
        <p:spPr>
          <a:xfrm>
            <a:off x="382713" y="4438000"/>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dirty="0"/>
          </a:p>
        </p:txBody>
      </p:sp>
      <p:sp>
        <p:nvSpPr>
          <p:cNvPr id="90" name="Google Shape;90;p5"/>
          <p:cNvSpPr txBox="1">
            <a:spLocks noGrp="1"/>
          </p:cNvSpPr>
          <p:nvPr>
            <p:ph type="subTitle" idx="4"/>
          </p:nvPr>
        </p:nvSpPr>
        <p:spPr>
          <a:xfrm>
            <a:off x="4808538" y="4613900"/>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graphicFrame>
        <p:nvGraphicFramePr>
          <p:cNvPr id="91" name="Google Shape;91;p5"/>
          <p:cNvGraphicFramePr/>
          <p:nvPr>
            <p:extLst>
              <p:ext uri="{D42A27DB-BD31-4B8C-83A1-F6EECF244321}">
                <p14:modId xmlns:p14="http://schemas.microsoft.com/office/powerpoint/2010/main" val="545776190"/>
              </p:ext>
            </p:extLst>
          </p:nvPr>
        </p:nvGraphicFramePr>
        <p:xfrm>
          <a:off x="238313" y="6871100"/>
          <a:ext cx="7295775" cy="2675950"/>
        </p:xfrm>
        <a:graphic>
          <a:graphicData uri="http://schemas.openxmlformats.org/drawingml/2006/table">
            <a:tbl>
              <a:tblPr>
                <a:noFill/>
                <a:tableStyleId>{80848237-E212-4D06-AF76-8464EFD39B92}</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92" name="Google Shape;92;p5"/>
          <p:cNvSpPr txBox="1">
            <a:spLocks noGrp="1"/>
          </p:cNvSpPr>
          <p:nvPr>
            <p:ph type="subTitle" idx="5"/>
          </p:nvPr>
        </p:nvSpPr>
        <p:spPr>
          <a:xfrm>
            <a:off x="382713" y="721292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3" name="Google Shape;93;p5"/>
          <p:cNvSpPr txBox="1">
            <a:spLocks noGrp="1"/>
          </p:cNvSpPr>
          <p:nvPr>
            <p:ph type="subTitle" idx="6"/>
          </p:nvPr>
        </p:nvSpPr>
        <p:spPr>
          <a:xfrm>
            <a:off x="4808538" y="738882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4" name="Google Shape;94;p5"/>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hort Answer ">
  <p:cSld name="TITLE_1_1_1_2">
    <p:spTree>
      <p:nvGrpSpPr>
        <p:cNvPr id="1" name="Shape 95"/>
        <p:cNvGrpSpPr/>
        <p:nvPr/>
      </p:nvGrpSpPr>
      <p:grpSpPr>
        <a:xfrm>
          <a:off x="0" y="0"/>
          <a:ext cx="0" cy="0"/>
          <a:chOff x="0" y="0"/>
          <a:chExt cx="0" cy="0"/>
        </a:xfrm>
      </p:grpSpPr>
      <p:sp>
        <p:nvSpPr>
          <p:cNvPr id="96" name="Google Shape;96;p6"/>
          <p:cNvSpPr txBox="1">
            <a:spLocks noGrp="1"/>
          </p:cNvSpPr>
          <p:nvPr>
            <p:ph type="ctrTitle"/>
          </p:nvPr>
        </p:nvSpPr>
        <p:spPr>
          <a:xfrm>
            <a:off x="264900" y="373599"/>
            <a:ext cx="7242600" cy="515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2600"/>
              <a:buFont typeface="Tilt Warp"/>
              <a:buNone/>
              <a:defRPr sz="2600">
                <a:latin typeface="Tilt Warp"/>
                <a:ea typeface="Tilt Warp"/>
                <a:cs typeface="Tilt Warp"/>
                <a:sym typeface="Tilt Warp"/>
              </a:defRPr>
            </a:lvl1pPr>
            <a:lvl2pPr lvl="1" algn="ctr" rtl="0">
              <a:spcBef>
                <a:spcPts val="0"/>
              </a:spcBef>
              <a:spcAft>
                <a:spcPts val="0"/>
              </a:spcAft>
              <a:buSzPts val="4900"/>
              <a:buFont typeface="Tilt Warp"/>
              <a:buNone/>
              <a:defRPr sz="4900">
                <a:latin typeface="Tilt Warp"/>
                <a:ea typeface="Tilt Warp"/>
                <a:cs typeface="Tilt Warp"/>
                <a:sym typeface="Tilt Warp"/>
              </a:defRPr>
            </a:lvl2pPr>
            <a:lvl3pPr lvl="2" algn="ctr" rtl="0">
              <a:spcBef>
                <a:spcPts val="0"/>
              </a:spcBef>
              <a:spcAft>
                <a:spcPts val="0"/>
              </a:spcAft>
              <a:buSzPts val="4900"/>
              <a:buFont typeface="Tilt Warp"/>
              <a:buNone/>
              <a:defRPr sz="4900">
                <a:latin typeface="Tilt Warp"/>
                <a:ea typeface="Tilt Warp"/>
                <a:cs typeface="Tilt Warp"/>
                <a:sym typeface="Tilt Warp"/>
              </a:defRPr>
            </a:lvl3pPr>
            <a:lvl4pPr lvl="3" algn="ctr" rtl="0">
              <a:spcBef>
                <a:spcPts val="0"/>
              </a:spcBef>
              <a:spcAft>
                <a:spcPts val="0"/>
              </a:spcAft>
              <a:buSzPts val="4900"/>
              <a:buFont typeface="Tilt Warp"/>
              <a:buNone/>
              <a:defRPr sz="4900">
                <a:latin typeface="Tilt Warp"/>
                <a:ea typeface="Tilt Warp"/>
                <a:cs typeface="Tilt Warp"/>
                <a:sym typeface="Tilt Warp"/>
              </a:defRPr>
            </a:lvl4pPr>
            <a:lvl5pPr lvl="4" algn="ctr" rtl="0">
              <a:spcBef>
                <a:spcPts val="0"/>
              </a:spcBef>
              <a:spcAft>
                <a:spcPts val="0"/>
              </a:spcAft>
              <a:buSzPts val="4900"/>
              <a:buFont typeface="Tilt Warp"/>
              <a:buNone/>
              <a:defRPr sz="4900">
                <a:latin typeface="Tilt Warp"/>
                <a:ea typeface="Tilt Warp"/>
                <a:cs typeface="Tilt Warp"/>
                <a:sym typeface="Tilt Warp"/>
              </a:defRPr>
            </a:lvl5pPr>
            <a:lvl6pPr lvl="5" algn="ctr" rtl="0">
              <a:spcBef>
                <a:spcPts val="0"/>
              </a:spcBef>
              <a:spcAft>
                <a:spcPts val="0"/>
              </a:spcAft>
              <a:buSzPts val="4900"/>
              <a:buFont typeface="Tilt Warp"/>
              <a:buNone/>
              <a:defRPr sz="4900">
                <a:latin typeface="Tilt Warp"/>
                <a:ea typeface="Tilt Warp"/>
                <a:cs typeface="Tilt Warp"/>
                <a:sym typeface="Tilt Warp"/>
              </a:defRPr>
            </a:lvl6pPr>
            <a:lvl7pPr lvl="6" algn="ctr" rtl="0">
              <a:spcBef>
                <a:spcPts val="0"/>
              </a:spcBef>
              <a:spcAft>
                <a:spcPts val="0"/>
              </a:spcAft>
              <a:buSzPts val="4900"/>
              <a:buFont typeface="Tilt Warp"/>
              <a:buNone/>
              <a:defRPr sz="4900">
                <a:latin typeface="Tilt Warp"/>
                <a:ea typeface="Tilt Warp"/>
                <a:cs typeface="Tilt Warp"/>
                <a:sym typeface="Tilt Warp"/>
              </a:defRPr>
            </a:lvl7pPr>
            <a:lvl8pPr lvl="7" algn="ctr" rtl="0">
              <a:spcBef>
                <a:spcPts val="0"/>
              </a:spcBef>
              <a:spcAft>
                <a:spcPts val="0"/>
              </a:spcAft>
              <a:buSzPts val="4900"/>
              <a:buFont typeface="Tilt Warp"/>
              <a:buNone/>
              <a:defRPr sz="4900">
                <a:latin typeface="Tilt Warp"/>
                <a:ea typeface="Tilt Warp"/>
                <a:cs typeface="Tilt Warp"/>
                <a:sym typeface="Tilt Warp"/>
              </a:defRPr>
            </a:lvl8pPr>
            <a:lvl9pPr lvl="8" algn="ctr" rtl="0">
              <a:spcBef>
                <a:spcPts val="0"/>
              </a:spcBef>
              <a:spcAft>
                <a:spcPts val="0"/>
              </a:spcAft>
              <a:buSzPts val="4900"/>
              <a:buFont typeface="Tilt Warp"/>
              <a:buNone/>
              <a:defRPr sz="4900">
                <a:latin typeface="Tilt Warp"/>
                <a:ea typeface="Tilt Warp"/>
                <a:cs typeface="Tilt Warp"/>
                <a:sym typeface="Tilt Warp"/>
              </a:defRPr>
            </a:lvl9pPr>
          </a:lstStyle>
          <a:p>
            <a:endParaRPr/>
          </a:p>
        </p:txBody>
      </p:sp>
      <p:graphicFrame>
        <p:nvGraphicFramePr>
          <p:cNvPr id="97" name="Google Shape;97;p6"/>
          <p:cNvGraphicFramePr/>
          <p:nvPr>
            <p:extLst>
              <p:ext uri="{D42A27DB-BD31-4B8C-83A1-F6EECF244321}">
                <p14:modId xmlns:p14="http://schemas.microsoft.com/office/powerpoint/2010/main" val="2724822716"/>
              </p:ext>
            </p:extLst>
          </p:nvPr>
        </p:nvGraphicFramePr>
        <p:xfrm>
          <a:off x="238325" y="936850"/>
          <a:ext cx="7295750" cy="2798550"/>
        </p:xfrm>
        <a:graphic>
          <a:graphicData uri="http://schemas.openxmlformats.org/drawingml/2006/table">
            <a:tbl>
              <a:tblPr>
                <a:noFill/>
                <a:tableStyleId>{80848237-E212-4D06-AF76-8464EFD39B92}</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98" name="Google Shape;98;p6"/>
          <p:cNvSpPr txBox="1">
            <a:spLocks noGrp="1"/>
          </p:cNvSpPr>
          <p:nvPr>
            <p:ph type="subTitle" idx="1"/>
          </p:nvPr>
        </p:nvSpPr>
        <p:spPr>
          <a:xfrm>
            <a:off x="1332600" y="10278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99" name="Google Shape;99;p6"/>
          <p:cNvSpPr txBox="1">
            <a:spLocks noGrp="1"/>
          </p:cNvSpPr>
          <p:nvPr>
            <p:ph type="subTitle" idx="2"/>
          </p:nvPr>
        </p:nvSpPr>
        <p:spPr>
          <a:xfrm>
            <a:off x="382725" y="18078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0" name="Google Shape;100;p6"/>
          <p:cNvGraphicFramePr/>
          <p:nvPr>
            <p:extLst>
              <p:ext uri="{D42A27DB-BD31-4B8C-83A1-F6EECF244321}">
                <p14:modId xmlns:p14="http://schemas.microsoft.com/office/powerpoint/2010/main" val="1991883352"/>
              </p:ext>
            </p:extLst>
          </p:nvPr>
        </p:nvGraphicFramePr>
        <p:xfrm>
          <a:off x="238325" y="3859450"/>
          <a:ext cx="7295750" cy="2798550"/>
        </p:xfrm>
        <a:graphic>
          <a:graphicData uri="http://schemas.openxmlformats.org/drawingml/2006/table">
            <a:tbl>
              <a:tblPr>
                <a:noFill/>
                <a:tableStyleId>{80848237-E212-4D06-AF76-8464EFD39B92}</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1" name="Google Shape;101;p6"/>
          <p:cNvSpPr txBox="1">
            <a:spLocks noGrp="1"/>
          </p:cNvSpPr>
          <p:nvPr>
            <p:ph type="subTitle" idx="3"/>
          </p:nvPr>
        </p:nvSpPr>
        <p:spPr>
          <a:xfrm>
            <a:off x="1332600" y="39504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102" name="Google Shape;102;p6"/>
          <p:cNvSpPr txBox="1">
            <a:spLocks noGrp="1"/>
          </p:cNvSpPr>
          <p:nvPr>
            <p:ph type="subTitle" idx="4"/>
          </p:nvPr>
        </p:nvSpPr>
        <p:spPr>
          <a:xfrm>
            <a:off x="382725" y="47304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3" name="Google Shape;103;p6"/>
          <p:cNvGraphicFramePr/>
          <p:nvPr>
            <p:extLst>
              <p:ext uri="{D42A27DB-BD31-4B8C-83A1-F6EECF244321}">
                <p14:modId xmlns:p14="http://schemas.microsoft.com/office/powerpoint/2010/main" val="3499662053"/>
              </p:ext>
            </p:extLst>
          </p:nvPr>
        </p:nvGraphicFramePr>
        <p:xfrm>
          <a:off x="238325" y="6782050"/>
          <a:ext cx="7295750" cy="2798550"/>
        </p:xfrm>
        <a:graphic>
          <a:graphicData uri="http://schemas.openxmlformats.org/drawingml/2006/table">
            <a:tbl>
              <a:tblPr>
                <a:noFill/>
                <a:tableStyleId>{80848237-E212-4D06-AF76-8464EFD39B92}</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1FAE5"/>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D1FAE5"/>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4" name="Google Shape;104;p6"/>
          <p:cNvSpPr txBox="1">
            <a:spLocks noGrp="1"/>
          </p:cNvSpPr>
          <p:nvPr>
            <p:ph type="subTitle" idx="5"/>
          </p:nvPr>
        </p:nvSpPr>
        <p:spPr>
          <a:xfrm>
            <a:off x="1332600" y="68730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105" name="Google Shape;105;p6"/>
          <p:cNvSpPr txBox="1">
            <a:spLocks noGrp="1"/>
          </p:cNvSpPr>
          <p:nvPr>
            <p:ph type="subTitle" idx="6"/>
          </p:nvPr>
        </p:nvSpPr>
        <p:spPr>
          <a:xfrm>
            <a:off x="382725" y="76530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pic>
        <p:nvPicPr>
          <p:cNvPr id="106" name="Google Shape;106;p6"/>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07" name="Google Shape;107;p6"/>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eflect and Discuss 1" type="blank">
  <p:cSld name="BLANK">
    <p:spTree>
      <p:nvGrpSpPr>
        <p:cNvPr id="1" name="Shape 108"/>
        <p:cNvGrpSpPr/>
        <p:nvPr/>
      </p:nvGrpSpPr>
      <p:grpSpPr>
        <a:xfrm>
          <a:off x="0" y="0"/>
          <a:ext cx="0" cy="0"/>
          <a:chOff x="0" y="0"/>
          <a:chExt cx="0" cy="0"/>
        </a:xfrm>
      </p:grpSpPr>
      <p:sp>
        <p:nvSpPr>
          <p:cNvPr id="109" name="Google Shape;109;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0" name="Google Shape;110;p7"/>
          <p:cNvSpPr/>
          <p:nvPr/>
        </p:nvSpPr>
        <p:spPr>
          <a:xfrm>
            <a:off x="213900" y="1317525"/>
            <a:ext cx="7344600" cy="840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txBox="1">
            <a:spLocks noGrp="1"/>
          </p:cNvSpPr>
          <p:nvPr>
            <p:ph type="subTitle" idx="1"/>
          </p:nvPr>
        </p:nvSpPr>
        <p:spPr>
          <a:xfrm>
            <a:off x="397991" y="1415071"/>
            <a:ext cx="6976500" cy="6327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2" name="Google Shape;112;p7"/>
          <p:cNvSpPr/>
          <p:nvPr/>
        </p:nvSpPr>
        <p:spPr>
          <a:xfrm>
            <a:off x="232925" y="4954025"/>
            <a:ext cx="33309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#1: ______________________</a:t>
            </a:r>
            <a:endParaRPr b="1" dirty="0">
              <a:solidFill>
                <a:schemeClr val="bg1"/>
              </a:solidFill>
              <a:latin typeface="Nunito"/>
              <a:ea typeface="Nunito"/>
              <a:cs typeface="Nunito"/>
              <a:sym typeface="Nunito"/>
            </a:endParaRPr>
          </a:p>
        </p:txBody>
      </p:sp>
      <p:sp>
        <p:nvSpPr>
          <p:cNvPr id="113" name="Google Shape;113;p7"/>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4" name="Google Shape;114;p7"/>
          <p:cNvSpPr/>
          <p:nvPr/>
        </p:nvSpPr>
        <p:spPr>
          <a:xfrm>
            <a:off x="3755975" y="4966625"/>
            <a:ext cx="38025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#2: ______________________</a:t>
            </a:r>
            <a:endParaRPr b="1" dirty="0">
              <a:solidFill>
                <a:schemeClr val="bg1"/>
              </a:solidFill>
              <a:latin typeface="Nunito"/>
              <a:ea typeface="Nunito"/>
              <a:cs typeface="Nunito"/>
              <a:sym typeface="Nunito"/>
            </a:endParaRPr>
          </a:p>
        </p:txBody>
      </p:sp>
      <p:sp>
        <p:nvSpPr>
          <p:cNvPr id="115" name="Google Shape;115;p7"/>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6" name="Google Shape;116;p7"/>
          <p:cNvSpPr/>
          <p:nvPr/>
        </p:nvSpPr>
        <p:spPr>
          <a:xfrm>
            <a:off x="213900" y="2297100"/>
            <a:ext cx="7344600" cy="20541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Write Your Response Here</a:t>
            </a:r>
            <a:r>
              <a:rPr lang="en" dirty="0">
                <a:solidFill>
                  <a:schemeClr val="bg1"/>
                </a:solidFill>
                <a:latin typeface="Nunito"/>
                <a:ea typeface="Nunito"/>
                <a:cs typeface="Nunito"/>
                <a:sym typeface="Nunito"/>
              </a:rPr>
              <a:t>. Be sure to use what you learned in the reading and your own knowledge and experiences to answer the question thoroughly. </a:t>
            </a:r>
            <a:endParaRPr dirty="0">
              <a:solidFill>
                <a:schemeClr val="bg1"/>
              </a:solidFill>
              <a:latin typeface="Nunito"/>
              <a:ea typeface="Nunito"/>
              <a:cs typeface="Nunito"/>
              <a:sym typeface="Nunito"/>
            </a:endParaRPr>
          </a:p>
        </p:txBody>
      </p:sp>
      <p:sp>
        <p:nvSpPr>
          <p:cNvPr id="117" name="Google Shape;117;p7"/>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8" name="Google Shape;118;p7"/>
          <p:cNvSpPr/>
          <p:nvPr/>
        </p:nvSpPr>
        <p:spPr>
          <a:xfrm>
            <a:off x="223425" y="7316750"/>
            <a:ext cx="33309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#3: ______________________</a:t>
            </a:r>
            <a:endParaRPr b="1" dirty="0">
              <a:solidFill>
                <a:schemeClr val="bg1"/>
              </a:solidFill>
              <a:latin typeface="Nunito"/>
              <a:ea typeface="Nunito"/>
              <a:cs typeface="Nunito"/>
              <a:sym typeface="Nunito"/>
            </a:endParaRPr>
          </a:p>
        </p:txBody>
      </p:sp>
      <p:sp>
        <p:nvSpPr>
          <p:cNvPr id="119" name="Google Shape;119;p7"/>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0" name="Google Shape;120;p7"/>
          <p:cNvSpPr/>
          <p:nvPr/>
        </p:nvSpPr>
        <p:spPr>
          <a:xfrm>
            <a:off x="3746475" y="7329350"/>
            <a:ext cx="38025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#4: ______________________</a:t>
            </a:r>
            <a:endParaRPr b="1" dirty="0">
              <a:solidFill>
                <a:schemeClr val="bg1"/>
              </a:solidFill>
              <a:latin typeface="Nunito"/>
              <a:ea typeface="Nunito"/>
              <a:cs typeface="Nunito"/>
              <a:sym typeface="Nunito"/>
            </a:endParaRPr>
          </a:p>
        </p:txBody>
      </p:sp>
      <p:sp>
        <p:nvSpPr>
          <p:cNvPr id="121" name="Google Shape;121;p7"/>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22" name="Google Shape;122;p7"/>
          <p:cNvSpPr txBox="1"/>
          <p:nvPr/>
        </p:nvSpPr>
        <p:spPr>
          <a:xfrm>
            <a:off x="80550" y="171150"/>
            <a:ext cx="76113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Reflect and Discuss </a:t>
            </a:r>
            <a:endParaRPr sz="3300">
              <a:latin typeface="Tilt Warp"/>
              <a:ea typeface="Tilt Warp"/>
              <a:cs typeface="Tilt Warp"/>
              <a:sym typeface="Tilt Warp"/>
            </a:endParaRPr>
          </a:p>
        </p:txBody>
      </p:sp>
      <p:sp>
        <p:nvSpPr>
          <p:cNvPr id="123" name="Google Shape;123;p7"/>
          <p:cNvSpPr txBox="1"/>
          <p:nvPr/>
        </p:nvSpPr>
        <p:spPr>
          <a:xfrm>
            <a:off x="132775" y="7333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Respond to the following question using the reading and your own knowledge and experiences. Be as thorough as possible. </a:t>
            </a:r>
            <a:endParaRPr>
              <a:latin typeface="Nunito"/>
              <a:ea typeface="Nunito"/>
              <a:cs typeface="Nunito"/>
              <a:sym typeface="Nunito"/>
            </a:endParaRPr>
          </a:p>
        </p:txBody>
      </p:sp>
      <p:sp>
        <p:nvSpPr>
          <p:cNvPr id="124" name="Google Shape;124;p7"/>
          <p:cNvSpPr txBox="1"/>
          <p:nvPr/>
        </p:nvSpPr>
        <p:spPr>
          <a:xfrm>
            <a:off x="162150" y="4362200"/>
            <a:ext cx="7448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latin typeface="Nunito"/>
                <a:ea typeface="Nunito"/>
                <a:cs typeface="Nunito"/>
                <a:sym typeface="Nunito"/>
              </a:rPr>
              <a:t>Instructions</a:t>
            </a:r>
            <a:r>
              <a:rPr lang="en" dirty="0">
                <a:latin typeface="Nunito"/>
                <a:ea typeface="Nunito"/>
                <a:cs typeface="Nunito"/>
                <a:sym typeface="Nunito"/>
              </a:rPr>
              <a:t>: When instructed, you will share your responses with your group. Take notes on their responses in the boxes below. Be sure to write their names at the top of each box.</a:t>
            </a:r>
            <a:endParaRPr dirty="0">
              <a:latin typeface="Nunito"/>
              <a:ea typeface="Nunito"/>
              <a:cs typeface="Nunito"/>
              <a:sym typeface="Nunito"/>
            </a:endParaRPr>
          </a:p>
        </p:txBody>
      </p:sp>
      <p:pic>
        <p:nvPicPr>
          <p:cNvPr id="125" name="Google Shape;125;p7"/>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26" name="Google Shape;126;p7"/>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1"/>
        <p:cNvGrpSpPr/>
        <p:nvPr/>
      </p:nvGrpSpPr>
      <p:grpSpPr>
        <a:xfrm>
          <a:off x="0" y="0"/>
          <a:ext cx="0" cy="0"/>
          <a:chOff x="0" y="0"/>
          <a:chExt cx="0" cy="0"/>
        </a:xfrm>
      </p:grpSpPr>
      <p:sp>
        <p:nvSpPr>
          <p:cNvPr id="132" name="Google Shape;132;p9"/>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33" name="Google Shape;133;p9"/>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4" name="Google Shape;134;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7" name="Google Shape;137;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8"/>
        <p:cNvGrpSpPr/>
        <p:nvPr/>
      </p:nvGrpSpPr>
      <p:grpSpPr>
        <a:xfrm>
          <a:off x="0" y="0"/>
          <a:ext cx="0" cy="0"/>
          <a:chOff x="0" y="0"/>
          <a:chExt cx="0" cy="0"/>
        </a:xfrm>
      </p:grpSpPr>
      <p:sp>
        <p:nvSpPr>
          <p:cNvPr id="139" name="Google Shape;139;p11"/>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0" name="Google Shape;140;p11"/>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41" name="Google Shape;141;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grpSp>
        <p:nvGrpSpPr>
          <p:cNvPr id="2" name="Group 1">
            <a:extLst>
              <a:ext uri="{FF2B5EF4-FFF2-40B4-BE49-F238E27FC236}">
                <a16:creationId xmlns:a16="http://schemas.microsoft.com/office/drawing/2014/main" id="{CD5B9DF1-B54A-11FA-0B7F-4222DB94C32E}"/>
              </a:ext>
            </a:extLst>
          </p:cNvPr>
          <p:cNvGrpSpPr/>
          <p:nvPr userDrawn="1"/>
        </p:nvGrpSpPr>
        <p:grpSpPr>
          <a:xfrm>
            <a:off x="6149340" y="-71244"/>
            <a:ext cx="1623060" cy="899446"/>
            <a:chOff x="7906897" y="1040325"/>
            <a:chExt cx="1239333" cy="686797"/>
          </a:xfrm>
        </p:grpSpPr>
        <p:pic>
          <p:nvPicPr>
            <p:cNvPr id="3" name="Picture 2" descr="A logo with a heart shaped egg and text&#10;&#10;Description automatically generated">
              <a:extLst>
                <a:ext uri="{FF2B5EF4-FFF2-40B4-BE49-F238E27FC236}">
                  <a16:creationId xmlns:a16="http://schemas.microsoft.com/office/drawing/2014/main" id="{6CA688FA-9D15-3225-4BCC-A06A3F033146}"/>
                </a:ext>
              </a:extLst>
            </p:cNvPr>
            <p:cNvPicPr>
              <a:picLocks noChangeAspect="1"/>
            </p:cNvPicPr>
            <p:nvPr userDrawn="1"/>
          </p:nvPicPr>
          <p:blipFill>
            <a:blip r:embed="rId8"/>
            <a:stretch>
              <a:fillRect/>
            </a:stretch>
          </p:blipFill>
          <p:spPr>
            <a:xfrm>
              <a:off x="7906897" y="1040325"/>
              <a:ext cx="1239333" cy="686797"/>
            </a:xfrm>
            <a:prstGeom prst="rect">
              <a:avLst/>
            </a:prstGeom>
          </p:spPr>
        </p:pic>
        <p:sp>
          <p:nvSpPr>
            <p:cNvPr id="4" name="Rectangle 3">
              <a:extLst>
                <a:ext uri="{FF2B5EF4-FFF2-40B4-BE49-F238E27FC236}">
                  <a16:creationId xmlns:a16="http://schemas.microsoft.com/office/drawing/2014/main" id="{D8FFD421-7F94-4223-1110-ED358616445D}"/>
                </a:ext>
              </a:extLst>
            </p:cNvPr>
            <p:cNvSpPr/>
            <p:nvPr userDrawn="1"/>
          </p:nvSpPr>
          <p:spPr>
            <a:xfrm>
              <a:off x="8442960" y="1562100"/>
              <a:ext cx="662940" cy="914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27"/>
        <p:cNvGrpSpPr/>
        <p:nvPr/>
      </p:nvGrpSpPr>
      <p:grpSpPr>
        <a:xfrm>
          <a:off x="0" y="0"/>
          <a:ext cx="0" cy="0"/>
          <a:chOff x="0" y="0"/>
          <a:chExt cx="0" cy="0"/>
        </a:xfrm>
      </p:grpSpPr>
      <p:sp>
        <p:nvSpPr>
          <p:cNvPr id="128" name="Google Shape;128;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29" name="Google Shape;129;p8"/>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30" name="Google Shape;130;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b.diffit.me/faq" TargetMode="External"/><Relationship Id="rId3" Type="http://schemas.openxmlformats.org/officeDocument/2006/relationships/slide" Target="slide7.xml"/><Relationship Id="rId7" Type="http://schemas.openxmlformats.org/officeDocument/2006/relationships/hyperlink" Target="https://web.diffit.me/contact-u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slide" Target="slide3.xml"/><Relationship Id="rId10" Type="http://schemas.openxmlformats.org/officeDocument/2006/relationships/image" Target="../media/image2.png"/><Relationship Id="rId4" Type="http://schemas.openxmlformats.org/officeDocument/2006/relationships/slide" Target="slide6.xml"/><Relationship Id="rId9" Type="http://schemas.openxmlformats.org/officeDocument/2006/relationships/hyperlink" Target="https://diffit.m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p:nvPr/>
        </p:nvSpPr>
        <p:spPr>
          <a:xfrm>
            <a:off x="301200" y="904050"/>
            <a:ext cx="7170000" cy="765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77" b="1">
                <a:latin typeface="Nunito"/>
                <a:ea typeface="Nunito"/>
                <a:cs typeface="Nunito"/>
                <a:sym typeface="Nunito"/>
              </a:rPr>
              <a:t>PEEL Short Answer Question Workbook</a:t>
            </a:r>
            <a:endParaRPr sz="1277" b="1">
              <a:solidFill>
                <a:srgbClr val="000000"/>
              </a:solidFill>
              <a:latin typeface="Nunito"/>
              <a:ea typeface="Nunito"/>
              <a:cs typeface="Nunito"/>
              <a:sym typeface="Nunito"/>
            </a:endParaRPr>
          </a:p>
          <a:p>
            <a:pPr marL="0" lvl="0" indent="0" algn="l" rtl="0">
              <a:spcBef>
                <a:spcPts val="0"/>
              </a:spcBef>
              <a:spcAft>
                <a:spcPts val="0"/>
              </a:spcAft>
              <a:buNone/>
            </a:pPr>
            <a:endParaRPr sz="1277" b="1">
              <a:solidFill>
                <a:srgbClr val="000000"/>
              </a:solidFill>
              <a:latin typeface="Nunito"/>
              <a:ea typeface="Nunito"/>
              <a:cs typeface="Nunito"/>
              <a:sym typeface="Nunito"/>
            </a:endParaRPr>
          </a:p>
          <a:p>
            <a:pPr marL="0" lvl="0" indent="0" algn="l" rtl="0">
              <a:spcBef>
                <a:spcPts val="0"/>
              </a:spcBef>
              <a:spcAft>
                <a:spcPts val="0"/>
              </a:spcAft>
              <a:buNone/>
            </a:pPr>
            <a:r>
              <a:rPr lang="en" sz="1277" b="1">
                <a:solidFill>
                  <a:srgbClr val="000000"/>
                </a:solidFill>
                <a:highlight>
                  <a:srgbClr val="DCFCE7"/>
                </a:highlight>
                <a:latin typeface="Nunito"/>
                <a:ea typeface="Nunito"/>
                <a:cs typeface="Nunito"/>
                <a:sym typeface="Nunito"/>
              </a:rPr>
              <a:t>Student Activity:</a:t>
            </a:r>
            <a:r>
              <a:rPr lang="en" sz="1277">
                <a:solidFill>
                  <a:srgbClr val="000000"/>
                </a:solidFill>
                <a:highlight>
                  <a:srgbClr val="DCFCE7"/>
                </a:highlight>
                <a:latin typeface="Nunito"/>
                <a:ea typeface="Nunito"/>
                <a:cs typeface="Nunito"/>
                <a:sym typeface="Nunito"/>
              </a:rPr>
              <a:t> </a:t>
            </a:r>
            <a:r>
              <a:rPr lang="en" sz="1277">
                <a:latin typeface="Nunito"/>
                <a:ea typeface="Nunito"/>
                <a:cs typeface="Nunito"/>
                <a:sym typeface="Nunito"/>
              </a:rPr>
              <a:t>read a passage and use PEEL to complete the short answer questions.</a:t>
            </a:r>
            <a:endParaRPr sz="1277">
              <a:latin typeface="Nunito"/>
              <a:ea typeface="Nunito"/>
              <a:cs typeface="Nunito"/>
              <a:sym typeface="Nunito"/>
            </a:endParaRPr>
          </a:p>
          <a:p>
            <a:pPr marL="0" lvl="0" indent="0" algn="l" rtl="0">
              <a:spcBef>
                <a:spcPts val="0"/>
              </a:spcBef>
              <a:spcAft>
                <a:spcPts val="0"/>
              </a:spcAft>
              <a:buNone/>
            </a:pPr>
            <a:endParaRPr sz="1277" b="1">
              <a:solidFill>
                <a:srgbClr val="000000"/>
              </a:solidFill>
              <a:latin typeface="Nunito"/>
              <a:ea typeface="Nunito"/>
              <a:cs typeface="Nunito"/>
              <a:sym typeface="Nunito"/>
            </a:endParaRPr>
          </a:p>
          <a:p>
            <a:pPr marL="0" lvl="0" indent="0" algn="l" rtl="0">
              <a:spcBef>
                <a:spcPts val="0"/>
              </a:spcBef>
              <a:spcAft>
                <a:spcPts val="0"/>
              </a:spcAft>
              <a:buNone/>
            </a:pPr>
            <a:r>
              <a:rPr lang="en" sz="1277" b="1">
                <a:solidFill>
                  <a:srgbClr val="000000"/>
                </a:solidFill>
                <a:highlight>
                  <a:srgbClr val="DCFCE7"/>
                </a:highlight>
                <a:latin typeface="Nunito"/>
                <a:ea typeface="Nunito"/>
                <a:cs typeface="Nunito"/>
                <a:sym typeface="Nunito"/>
              </a:rPr>
              <a:t>How to share with students:</a:t>
            </a:r>
            <a:r>
              <a:rPr lang="en" sz="1277">
                <a:solidFill>
                  <a:srgbClr val="000000"/>
                </a:solidFill>
                <a:highlight>
                  <a:srgbClr val="DCFCE7"/>
                </a:highlight>
                <a:latin typeface="Nunito"/>
                <a:ea typeface="Nunito"/>
                <a:cs typeface="Nunito"/>
                <a:sym typeface="Nunito"/>
              </a:rPr>
              <a:t> </a:t>
            </a:r>
            <a:r>
              <a:rPr lang="en" sz="1277">
                <a:solidFill>
                  <a:srgbClr val="000000"/>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277">
              <a:latin typeface="Nunito"/>
              <a:ea typeface="Nunito"/>
              <a:cs typeface="Nunito"/>
              <a:sym typeface="Nunito"/>
            </a:endParaRPr>
          </a:p>
          <a:p>
            <a:pPr marL="0" lvl="0" indent="0" algn="l" rtl="0">
              <a:spcBef>
                <a:spcPts val="0"/>
              </a:spcBef>
              <a:spcAft>
                <a:spcPts val="0"/>
              </a:spcAft>
              <a:buNone/>
            </a:pPr>
            <a:endParaRPr sz="1277">
              <a:latin typeface="Nunito"/>
              <a:ea typeface="Nunito"/>
              <a:cs typeface="Nunito"/>
              <a:sym typeface="Nunito"/>
            </a:endParaRPr>
          </a:p>
          <a:p>
            <a:pPr marL="0" lvl="0" indent="0" algn="l" rtl="0">
              <a:spcBef>
                <a:spcPts val="0"/>
              </a:spcBef>
              <a:spcAft>
                <a:spcPts val="0"/>
              </a:spcAft>
              <a:buNone/>
            </a:pPr>
            <a:r>
              <a:rPr lang="en" sz="1277" b="1">
                <a:highlight>
                  <a:srgbClr val="FFD966"/>
                </a:highlight>
                <a:latin typeface="Nunito"/>
                <a:ea typeface="Nunito"/>
                <a:cs typeface="Nunito"/>
                <a:sym typeface="Nunito"/>
              </a:rPr>
              <a:t>Please Note:</a:t>
            </a:r>
            <a:r>
              <a:rPr lang="en" sz="1277">
                <a:latin typeface="Nunito"/>
                <a:ea typeface="Nunito"/>
                <a:cs typeface="Nunito"/>
                <a:sym typeface="Nunito"/>
              </a:rPr>
              <a:t> Because Diffit resources can vary in length, be sure to check the formatting on each slide. </a:t>
            </a:r>
            <a:endParaRPr sz="1277">
              <a:latin typeface="Nunito"/>
              <a:ea typeface="Nunito"/>
              <a:cs typeface="Nunito"/>
              <a:sym typeface="Nunito"/>
            </a:endParaRPr>
          </a:p>
          <a:p>
            <a:pPr marL="0" lvl="0" indent="0" algn="l" rtl="0">
              <a:spcBef>
                <a:spcPts val="0"/>
              </a:spcBef>
              <a:spcAft>
                <a:spcPts val="0"/>
              </a:spcAft>
              <a:buNone/>
            </a:pPr>
            <a:endParaRPr sz="1277">
              <a:latin typeface="Nunito"/>
              <a:ea typeface="Nunito"/>
              <a:cs typeface="Nunito"/>
              <a:sym typeface="Nunito"/>
            </a:endParaRPr>
          </a:p>
          <a:p>
            <a:pPr marL="0" lvl="0" indent="0" algn="l" rtl="0">
              <a:spcBef>
                <a:spcPts val="0"/>
              </a:spcBef>
              <a:spcAft>
                <a:spcPts val="0"/>
              </a:spcAft>
              <a:buNone/>
            </a:pPr>
            <a:r>
              <a:rPr lang="en" sz="1277" b="1">
                <a:highlight>
                  <a:srgbClr val="DCFCE7"/>
                </a:highlight>
                <a:latin typeface="Nunito"/>
                <a:ea typeface="Nunito"/>
                <a:cs typeface="Nunito"/>
                <a:sym typeface="Nunito"/>
              </a:rPr>
              <a:t>Suggested Lesson Flow: </a:t>
            </a:r>
            <a:endParaRPr sz="1277" b="1">
              <a:highlight>
                <a:srgbClr val="DCFCE7"/>
              </a:highlight>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u="sng">
                <a:solidFill>
                  <a:schemeClr val="hlink"/>
                </a:solidFill>
                <a:latin typeface="Nunito"/>
                <a:ea typeface="Nunito"/>
                <a:cs typeface="Nunito"/>
                <a:sym typeface="Nunito"/>
                <a:hlinkClick r:id="rId3" action="ppaction://hlinksldjump"/>
              </a:rPr>
              <a:t>Preview Vocabulary </a:t>
            </a:r>
            <a:r>
              <a:rPr lang="en" sz="1277">
                <a:latin typeface="Nunito"/>
                <a:ea typeface="Nunito"/>
                <a:cs typeface="Nunito"/>
                <a:sym typeface="Nunito"/>
              </a:rPr>
              <a:t>with students prior to reading.</a:t>
            </a:r>
            <a:endParaRPr sz="1277">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a:latin typeface="Nunito"/>
                <a:ea typeface="Nunito"/>
                <a:cs typeface="Nunito"/>
                <a:sym typeface="Nunito"/>
              </a:rPr>
              <a:t>Have students </a:t>
            </a:r>
            <a:r>
              <a:rPr lang="en" sz="1277" u="sng">
                <a:solidFill>
                  <a:schemeClr val="hlink"/>
                </a:solidFill>
                <a:latin typeface="Nunito"/>
                <a:ea typeface="Nunito"/>
                <a:cs typeface="Nunito"/>
                <a:sym typeface="Nunito"/>
                <a:hlinkClick r:id="rId4" action="ppaction://hlinksldjump"/>
              </a:rPr>
              <a:t>read the passage and take notes.</a:t>
            </a:r>
            <a:endParaRPr sz="1277">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a:latin typeface="Nunito"/>
                <a:ea typeface="Nunito"/>
                <a:cs typeface="Nunito"/>
                <a:sym typeface="Nunito"/>
              </a:rPr>
              <a:t>Complete the </a:t>
            </a:r>
            <a:r>
              <a:rPr lang="en" sz="1277" u="sng">
                <a:solidFill>
                  <a:schemeClr val="hlink"/>
                </a:solidFill>
                <a:latin typeface="Nunito"/>
                <a:ea typeface="Nunito"/>
                <a:cs typeface="Nunito"/>
                <a:sym typeface="Nunito"/>
                <a:hlinkClick r:id="rId5" action="ppaction://hlinksldjump"/>
              </a:rPr>
              <a:t>PEEL graphic organizer for each Short Answer Question.</a:t>
            </a:r>
            <a:r>
              <a:rPr lang="en" sz="1277">
                <a:latin typeface="Nunito"/>
                <a:ea typeface="Nunito"/>
                <a:cs typeface="Nunito"/>
                <a:sym typeface="Nunito"/>
              </a:rPr>
              <a:t> </a:t>
            </a:r>
            <a:endParaRPr sz="1277">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a:latin typeface="Nunito"/>
                <a:ea typeface="Nunito"/>
                <a:cs typeface="Nunito"/>
                <a:sym typeface="Nunito"/>
              </a:rPr>
              <a:t>Have students go through the</a:t>
            </a:r>
            <a:r>
              <a:rPr lang="en" sz="1277" u="sng">
                <a:solidFill>
                  <a:schemeClr val="hlink"/>
                </a:solidFill>
                <a:latin typeface="Nunito"/>
                <a:ea typeface="Nunito"/>
                <a:cs typeface="Nunito"/>
                <a:sym typeface="Nunito"/>
                <a:hlinkClick r:id="rId4" action="ppaction://hlinksldjump"/>
              </a:rPr>
              <a:t> Multiple Choice Questions</a:t>
            </a:r>
            <a:r>
              <a:rPr lang="en" sz="1277">
                <a:latin typeface="Nunito"/>
                <a:ea typeface="Nunito"/>
                <a:cs typeface="Nunito"/>
                <a:sym typeface="Nunito"/>
              </a:rPr>
              <a:t>. Students will answer each question and explain their thinking.</a:t>
            </a:r>
            <a:endParaRPr sz="1277">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a:latin typeface="Nunito"/>
                <a:ea typeface="Nunito"/>
                <a:cs typeface="Nunito"/>
                <a:sym typeface="Nunito"/>
              </a:rPr>
              <a:t>Have students </a:t>
            </a:r>
            <a:r>
              <a:rPr lang="en" sz="1277" u="sng">
                <a:solidFill>
                  <a:schemeClr val="hlink"/>
                </a:solidFill>
                <a:latin typeface="Nunito"/>
                <a:ea typeface="Nunito"/>
                <a:cs typeface="Nunito"/>
                <a:sym typeface="Nunito"/>
                <a:hlinkClick r:id="rId6" action="ppaction://hlinksldjump"/>
              </a:rPr>
              <a:t>complete the Open Ended Questions</a:t>
            </a:r>
            <a:r>
              <a:rPr lang="en" sz="1277">
                <a:latin typeface="Nunito"/>
                <a:ea typeface="Nunito"/>
                <a:cs typeface="Nunito"/>
                <a:sym typeface="Nunito"/>
              </a:rPr>
              <a:t> and discuss with partners or groups their responses.</a:t>
            </a:r>
            <a:endParaRPr sz="1277">
              <a:latin typeface="Nunito"/>
              <a:ea typeface="Nunito"/>
              <a:cs typeface="Nunito"/>
              <a:sym typeface="Nunito"/>
            </a:endParaRPr>
          </a:p>
          <a:p>
            <a:pPr marL="457200" lvl="0" indent="0" algn="l" rtl="0">
              <a:spcBef>
                <a:spcPts val="0"/>
              </a:spcBef>
              <a:spcAft>
                <a:spcPts val="0"/>
              </a:spcAft>
              <a:buNone/>
            </a:pPr>
            <a:endParaRPr sz="1277">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277">
                <a:solidFill>
                  <a:srgbClr val="000000"/>
                </a:solidFill>
                <a:highlight>
                  <a:srgbClr val="FFFFFF"/>
                </a:highlight>
                <a:latin typeface="Nunito"/>
                <a:ea typeface="Nunito"/>
                <a:cs typeface="Nunito"/>
                <a:sym typeface="Nunito"/>
              </a:rPr>
              <a:t>Feel free to edit, remix, and use this resource however works best for you and your students! </a:t>
            </a:r>
            <a:endParaRPr sz="1277">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endParaRPr sz="1277">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277" b="1">
                <a:solidFill>
                  <a:srgbClr val="000000"/>
                </a:solidFill>
                <a:highlight>
                  <a:srgbClr val="DCFCE7"/>
                </a:highlight>
                <a:latin typeface="Nunito"/>
                <a:ea typeface="Nunito"/>
                <a:cs typeface="Nunito"/>
                <a:sym typeface="Nunito"/>
              </a:rPr>
              <a:t>Learn More:</a:t>
            </a:r>
            <a:r>
              <a:rPr lang="en" sz="1277">
                <a:solidFill>
                  <a:srgbClr val="000000"/>
                </a:solidFill>
                <a:highlight>
                  <a:srgbClr val="FFFFFF"/>
                </a:highlight>
                <a:latin typeface="Nunito"/>
                <a:ea typeface="Nunito"/>
                <a:cs typeface="Nunito"/>
                <a:sym typeface="Nunito"/>
              </a:rPr>
              <a:t> </a:t>
            </a:r>
            <a:r>
              <a:rPr lang="en" sz="1277" u="sng">
                <a:solidFill>
                  <a:srgbClr val="0097A7"/>
                </a:solidFill>
                <a:highlight>
                  <a:srgbClr val="FFFFFF"/>
                </a:highlight>
                <a:latin typeface="Nunito"/>
                <a:ea typeface="Nunito"/>
                <a:cs typeface="Nunito"/>
                <a:sym typeface="Nunito"/>
                <a:hlinkClick r:id="rId7">
                  <a:extLst>
                    <a:ext uri="{A12FA001-AC4F-418D-AE19-62706E023703}">
                      <ahyp:hlinkClr xmlns:ahyp="http://schemas.microsoft.com/office/drawing/2018/hyperlinkcolor" val="tx"/>
                    </a:ext>
                  </a:extLst>
                </a:hlinkClick>
              </a:rPr>
              <a:t>Please reach out</a:t>
            </a:r>
            <a:r>
              <a:rPr lang="en" sz="1277">
                <a:solidFill>
                  <a:srgbClr val="000000"/>
                </a:solidFill>
                <a:highlight>
                  <a:srgbClr val="FFFFFF"/>
                </a:highlight>
                <a:latin typeface="Nunito"/>
                <a:ea typeface="Nunito"/>
                <a:cs typeface="Nunito"/>
                <a:sym typeface="Nunito"/>
              </a:rPr>
              <a:t> with any questions or feedback. You can also learn more on our </a:t>
            </a:r>
            <a:r>
              <a:rPr lang="en" sz="1277" u="sng">
                <a:solidFill>
                  <a:srgbClr val="0097A7"/>
                </a:solidFill>
                <a:highlight>
                  <a:srgbClr val="FFFFFF"/>
                </a:highlight>
                <a:latin typeface="Nunito"/>
                <a:ea typeface="Nunito"/>
                <a:cs typeface="Nunito"/>
                <a:sym typeface="Nunito"/>
                <a:hlinkClick r:id="rId8">
                  <a:extLst>
                    <a:ext uri="{A12FA001-AC4F-418D-AE19-62706E023703}">
                      <ahyp:hlinkClr xmlns:ahyp="http://schemas.microsoft.com/office/drawing/2018/hyperlinkcolor" val="tx"/>
                    </a:ext>
                  </a:extLst>
                </a:hlinkClick>
              </a:rPr>
              <a:t>FAQ page</a:t>
            </a:r>
            <a:r>
              <a:rPr lang="en" sz="1277">
                <a:solidFill>
                  <a:srgbClr val="000000"/>
                </a:solidFill>
                <a:highlight>
                  <a:srgbClr val="FFFFFF"/>
                </a:highlight>
                <a:latin typeface="Nunito"/>
                <a:ea typeface="Nunito"/>
                <a:cs typeface="Nunito"/>
                <a:sym typeface="Nunito"/>
              </a:rPr>
              <a:t>, or get more resources at </a:t>
            </a:r>
            <a:r>
              <a:rPr lang="en" sz="1277" u="sng">
                <a:solidFill>
                  <a:srgbClr val="0097A7"/>
                </a:solidFill>
                <a:highlight>
                  <a:srgbClr val="FFFFFF"/>
                </a:highlight>
                <a:latin typeface="Nunito"/>
                <a:ea typeface="Nunito"/>
                <a:cs typeface="Nunito"/>
                <a:sym typeface="Nunito"/>
                <a:hlinkClick r:id="rId9">
                  <a:extLst>
                    <a:ext uri="{A12FA001-AC4F-418D-AE19-62706E023703}">
                      <ahyp:hlinkClr xmlns:ahyp="http://schemas.microsoft.com/office/drawing/2018/hyperlinkcolor" val="tx"/>
                    </a:ext>
                  </a:extLst>
                </a:hlinkClick>
              </a:rPr>
              <a:t>Diffit.me</a:t>
            </a:r>
            <a:r>
              <a:rPr lang="en" sz="1277">
                <a:solidFill>
                  <a:srgbClr val="000000"/>
                </a:solidFill>
                <a:highlight>
                  <a:srgbClr val="FFFFFF"/>
                </a:highlight>
                <a:latin typeface="Nunito"/>
                <a:ea typeface="Nunito"/>
                <a:cs typeface="Nunito"/>
                <a:sym typeface="Nunito"/>
              </a:rPr>
              <a:t>!</a:t>
            </a:r>
            <a:endParaRPr sz="1277">
              <a:latin typeface="Nunito"/>
              <a:ea typeface="Nunito"/>
              <a:cs typeface="Nunito"/>
              <a:sym typeface="Nunito"/>
            </a:endParaRPr>
          </a:p>
        </p:txBody>
      </p:sp>
      <p:sp>
        <p:nvSpPr>
          <p:cNvPr id="177" name="Google Shape;177;p20"/>
          <p:cNvSpPr txBox="1"/>
          <p:nvPr/>
        </p:nvSpPr>
        <p:spPr>
          <a:xfrm>
            <a:off x="0" y="55696"/>
            <a:ext cx="7772400" cy="446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700">
                <a:highlight>
                  <a:srgbClr val="FFD966"/>
                </a:highlight>
                <a:latin typeface="Tilt Warp"/>
                <a:ea typeface="Tilt Warp"/>
                <a:cs typeface="Tilt Warp"/>
                <a:sym typeface="Tilt Warp"/>
              </a:rPr>
              <a:t>TEACHER INSTRUCTION PAGE (delete this slide)</a:t>
            </a:r>
            <a:endParaRPr sz="1700">
              <a:highlight>
                <a:srgbClr val="FFD966"/>
              </a:highlight>
              <a:latin typeface="Tilt Warp"/>
              <a:ea typeface="Tilt Warp"/>
              <a:cs typeface="Tilt Warp"/>
              <a:sym typeface="Tilt Warp"/>
            </a:endParaRPr>
          </a:p>
        </p:txBody>
      </p:sp>
      <p:sp>
        <p:nvSpPr>
          <p:cNvPr id="178" name="Google Shape;178;p20"/>
          <p:cNvSpPr txBox="1"/>
          <p:nvPr/>
        </p:nvSpPr>
        <p:spPr>
          <a:xfrm>
            <a:off x="0" y="9556296"/>
            <a:ext cx="77724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a:solidFill>
                  <a:srgbClr val="000000"/>
                </a:solidFill>
                <a:highlight>
                  <a:srgbClr val="FFD966"/>
                </a:highlight>
                <a:latin typeface="Tilt Warp"/>
                <a:ea typeface="Tilt Warp"/>
                <a:cs typeface="Tilt Warp"/>
                <a:sym typeface="Tilt Warp"/>
              </a:rPr>
              <a:t>TEACHER INSTRUCTION PAGE (delete this slide)</a:t>
            </a:r>
            <a:endParaRPr sz="1600">
              <a:highlight>
                <a:srgbClr val="FFD966"/>
              </a:highlight>
              <a:latin typeface="Tilt Warp"/>
              <a:ea typeface="Tilt Warp"/>
              <a:cs typeface="Tilt Warp"/>
              <a:sym typeface="Tilt Warp"/>
            </a:endParaRPr>
          </a:p>
        </p:txBody>
      </p:sp>
      <p:pic>
        <p:nvPicPr>
          <p:cNvPr id="179" name="Google Shape;179;p20"/>
          <p:cNvPicPr preferRelativeResize="0"/>
          <p:nvPr/>
        </p:nvPicPr>
        <p:blipFill>
          <a:blip r:embed="rId10">
            <a:alphaModFix/>
          </a:blip>
          <a:stretch>
            <a:fillRect/>
          </a:stretch>
        </p:blipFill>
        <p:spPr>
          <a:xfrm>
            <a:off x="144125" y="131905"/>
            <a:ext cx="446400" cy="446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8"/>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t>Think about a problem or issue in your community that you are concerned about. How does it relate to the growing problem of food poverty mentioned in the text?</a:t>
            </a:r>
            <a:endParaRPr sz="1400" b="1"/>
          </a:p>
        </p:txBody>
      </p:sp>
      <p:sp>
        <p:nvSpPr>
          <p:cNvPr id="257" name="Google Shape;257;p28"/>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58" name="Google Shape;258;p28"/>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59" name="Google Shape;259;p28"/>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60" name="Google Shape;260;p28"/>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61" name="Google Shape;261;p28"/>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9"/>
          <p:cNvSpPr txBox="1">
            <a:spLocks noGrp="1"/>
          </p:cNvSpPr>
          <p:nvPr>
            <p:ph type="subTitle" idx="1"/>
          </p:nvPr>
        </p:nvSpPr>
        <p:spPr>
          <a:xfrm>
            <a:off x="397991" y="1415071"/>
            <a:ext cx="6976500" cy="632700"/>
          </a:xfrm>
          <a:prstGeom prst="rect">
            <a:avLst/>
          </a:prstGeom>
        </p:spPr>
        <p:txBody>
          <a:bodyPr spcFirstLastPara="1" wrap="square" lIns="91425" tIns="36000" rIns="91425" bIns="91425" anchor="t" anchorCtr="0">
            <a:noAutofit/>
          </a:bodyPr>
          <a:lstStyle/>
          <a:p>
            <a:pPr marL="0" lvl="0" indent="0" algn="l" rtl="0">
              <a:spcBef>
                <a:spcPts val="0"/>
              </a:spcBef>
              <a:spcAft>
                <a:spcPts val="0"/>
              </a:spcAft>
              <a:buNone/>
            </a:pPr>
            <a:r>
              <a:rPr lang="en" sz="1078" b="1" dirty="0"/>
              <a:t>Have you ever written a letter to someone expressing your concerns or opinions? If so, how did it feel to have your voice heard? If not, would you consider writing a letter to your MP about an issue that is important to you? Why or why not?</a:t>
            </a:r>
            <a:endParaRPr sz="1078" b="1" dirty="0"/>
          </a:p>
        </p:txBody>
      </p:sp>
      <p:sp>
        <p:nvSpPr>
          <p:cNvPr id="267" name="Google Shape;267;p29"/>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8" name="Google Shape;268;p29"/>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69" name="Google Shape;269;p29"/>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0" name="Google Shape;270;p29"/>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1" name="Google Shape;271;p29"/>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0"/>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t>Brainstorm ideas for actions that can help address the issue of food poverty in your area. How do these ideas compare to the suggestions mentioned in the text?</a:t>
            </a:r>
            <a:endParaRPr sz="1400" b="1" dirty="0"/>
          </a:p>
        </p:txBody>
      </p:sp>
      <p:sp>
        <p:nvSpPr>
          <p:cNvPr id="277" name="Google Shape;277;p30"/>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8" name="Google Shape;278;p30"/>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9" name="Google Shape;279;p30"/>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30"/>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81" name="Google Shape;281;p30"/>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0524D-BE61-D80D-A7A1-704D29CD1A0D}"/>
              </a:ext>
            </a:extLst>
          </p:cNvPr>
          <p:cNvSpPr>
            <a:spLocks noGrp="1"/>
          </p:cNvSpPr>
          <p:nvPr>
            <p:ph type="title"/>
          </p:nvPr>
        </p:nvSpPr>
        <p:spPr/>
        <p:txBody>
          <a:bodyPr/>
          <a:lstStyle/>
          <a:p>
            <a:endParaRPr lang="en-GB"/>
          </a:p>
        </p:txBody>
      </p:sp>
      <p:pic>
        <p:nvPicPr>
          <p:cNvPr id="4" name="Picture 3" descr="A young person sitting at a desk&#10;&#10;Description automatically generated">
            <a:extLst>
              <a:ext uri="{FF2B5EF4-FFF2-40B4-BE49-F238E27FC236}">
                <a16:creationId xmlns:a16="http://schemas.microsoft.com/office/drawing/2014/main" id="{1B506655-3E00-54E7-07F6-948EA5A4E2F0}"/>
              </a:ext>
            </a:extLst>
          </p:cNvPr>
          <p:cNvPicPr>
            <a:picLocks noChangeAspect="1"/>
          </p:cNvPicPr>
          <p:nvPr/>
        </p:nvPicPr>
        <p:blipFill>
          <a:blip r:embed="rId2"/>
          <a:stretch>
            <a:fillRect/>
          </a:stretch>
        </p:blipFill>
        <p:spPr>
          <a:xfrm>
            <a:off x="0" y="0"/>
            <a:ext cx="7772400" cy="10058400"/>
          </a:xfrm>
          <a:prstGeom prst="rect">
            <a:avLst/>
          </a:prstGeom>
        </p:spPr>
      </p:pic>
    </p:spTree>
    <p:extLst>
      <p:ext uri="{BB962C8B-B14F-4D97-AF65-F5344CB8AC3E}">
        <p14:creationId xmlns:p14="http://schemas.microsoft.com/office/powerpoint/2010/main" val="410164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1"/>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t>What does MP stand for?</a:t>
            </a:r>
            <a:endParaRPr sz="1500"/>
          </a:p>
        </p:txBody>
      </p:sp>
      <p:sp>
        <p:nvSpPr>
          <p:cNvPr id="185" name="Google Shape;185;p21"/>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6" name="Google Shape;186;p21"/>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7" name="Google Shape;187;p21"/>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8" name="Google Shape;188;p21"/>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2"/>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t>How can you find out who your MP is?</a:t>
            </a:r>
            <a:endParaRPr sz="1500"/>
          </a:p>
        </p:txBody>
      </p:sp>
      <p:sp>
        <p:nvSpPr>
          <p:cNvPr id="194" name="Google Shape;194;p22"/>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5" name="Google Shape;195;p22"/>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6" name="Google Shape;196;p22"/>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7" name="Google Shape;197;p22"/>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3"/>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t>Why is it important to write a letter to your MP?</a:t>
            </a:r>
            <a:endParaRPr sz="1500"/>
          </a:p>
        </p:txBody>
      </p:sp>
      <p:sp>
        <p:nvSpPr>
          <p:cNvPr id="203" name="Google Shape;203;p23"/>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4" name="Google Shape;204;p23"/>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5" name="Google Shape;205;p23"/>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6" name="Google Shape;206;p23"/>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4"/>
          <p:cNvSpPr txBox="1">
            <a:spLocks noGrp="1"/>
          </p:cNvSpPr>
          <p:nvPr>
            <p:ph type="subTitle" idx="1"/>
          </p:nvPr>
        </p:nvSpPr>
        <p:spPr>
          <a:xfrm>
            <a:off x="391325" y="1020698"/>
            <a:ext cx="4800000" cy="834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Do you know what an MP is? An MP stands for Member of Parliament. MPs are people who are elected to represent the people in their area in the government. They make decisions and laws that affect our country.</a:t>
            </a:r>
          </a:p>
          <a:p>
            <a:pPr marL="0" lvl="0" indent="0" algn="l" rtl="0">
              <a:spcBef>
                <a:spcPts val="0"/>
              </a:spcBef>
              <a:spcAft>
                <a:spcPts val="0"/>
              </a:spcAft>
              <a:buClr>
                <a:schemeClr val="dk1"/>
              </a:buClr>
              <a:buSzPts val="1100"/>
              <a:buFont typeface="Arial"/>
              <a:buNone/>
            </a:pPr>
            <a:endParaRPr lang="en" dirty="0"/>
          </a:p>
          <a:p>
            <a:pPr marL="0" lvl="0" indent="0" algn="l" rtl="0">
              <a:spcBef>
                <a:spcPts val="0"/>
              </a:spcBef>
              <a:spcAft>
                <a:spcPts val="0"/>
              </a:spcAft>
              <a:buClr>
                <a:schemeClr val="dk1"/>
              </a:buClr>
              <a:buSzPts val="1100"/>
              <a:buFont typeface="Arial"/>
              <a:buNone/>
            </a:pPr>
            <a:r>
              <a:rPr lang="en" dirty="0"/>
              <a:t>If you want to make a change, or raise awareness about something, you can write a letter to your MP. Here's how you can do it:</a:t>
            </a:r>
            <a:endParaRPr dirty="0"/>
          </a:p>
          <a:p>
            <a:pPr marL="0" lvl="0" indent="0" algn="l" rtl="0">
              <a:spcBef>
                <a:spcPts val="0"/>
              </a:spcBef>
              <a:spcAft>
                <a:spcPts val="0"/>
              </a:spcAft>
              <a:buClr>
                <a:schemeClr val="dk1"/>
              </a:buClr>
              <a:buSzPts val="1100"/>
              <a:buFont typeface="Arial"/>
              <a:buNone/>
            </a:pPr>
            <a:r>
              <a:rPr lang="en" dirty="0"/>
              <a:t>    • First, start your letter by addressing it to your MP. You can find   </a:t>
            </a:r>
            <a:br>
              <a:rPr lang="en" dirty="0"/>
            </a:br>
            <a:r>
              <a:rPr lang="en" dirty="0"/>
              <a:t>       out who your MP is by searching online, or by asking your </a:t>
            </a:r>
            <a:br>
              <a:rPr lang="en" dirty="0"/>
            </a:br>
            <a:r>
              <a:rPr lang="en" dirty="0"/>
              <a:t>       teacher or parents.</a:t>
            </a:r>
          </a:p>
          <a:p>
            <a:pPr marL="0" lvl="0" indent="0" algn="l" rtl="0">
              <a:spcBef>
                <a:spcPts val="0"/>
              </a:spcBef>
              <a:spcAft>
                <a:spcPts val="0"/>
              </a:spcAft>
              <a:buClr>
                <a:schemeClr val="dk1"/>
              </a:buClr>
              <a:buSzPts val="1100"/>
              <a:buFont typeface="Arial"/>
              <a:buNone/>
            </a:pPr>
            <a:r>
              <a:rPr lang="en" dirty="0"/>
              <a:t>    • Then, introduce yourself, and explain why you are writing the </a:t>
            </a:r>
            <a:br>
              <a:rPr lang="en" dirty="0"/>
            </a:br>
            <a:r>
              <a:rPr lang="en" dirty="0"/>
              <a:t>       letter. For example, you can say that you are concerned about </a:t>
            </a:r>
            <a:br>
              <a:rPr lang="en" dirty="0"/>
            </a:br>
            <a:r>
              <a:rPr lang="en" dirty="0"/>
              <a:t>       the growing problem of food poverty in our area.</a:t>
            </a:r>
            <a:endParaRPr dirty="0"/>
          </a:p>
          <a:p>
            <a:pPr marL="0" lvl="0" indent="0" algn="l" rtl="0">
              <a:spcBef>
                <a:spcPts val="0"/>
              </a:spcBef>
              <a:spcAft>
                <a:spcPts val="0"/>
              </a:spcAft>
              <a:buClr>
                <a:schemeClr val="dk1"/>
              </a:buClr>
              <a:buSzPts val="1100"/>
              <a:buFont typeface="Arial"/>
              <a:buNone/>
            </a:pPr>
            <a:r>
              <a:rPr lang="en" dirty="0"/>
              <a:t>    • Next, you can share some facts and information to support your </a:t>
            </a:r>
            <a:br>
              <a:rPr lang="en" dirty="0"/>
            </a:br>
            <a:r>
              <a:rPr lang="en" dirty="0"/>
              <a:t>       cause. You can mention that more and more people are going </a:t>
            </a:r>
            <a:br>
              <a:rPr lang="en" dirty="0"/>
            </a:br>
            <a:r>
              <a:rPr lang="en" dirty="0"/>
              <a:t>       to food banks because they don't have enough money to buy </a:t>
            </a:r>
            <a:br>
              <a:rPr lang="en" dirty="0"/>
            </a:br>
            <a:r>
              <a:rPr lang="en" dirty="0"/>
              <a:t>       food. You can also talk about how food banks are struggling to </a:t>
            </a:r>
            <a:br>
              <a:rPr lang="en" dirty="0"/>
            </a:br>
            <a:r>
              <a:rPr lang="en" dirty="0"/>
              <a:t>       meet the demand, and may have to reduce the support they </a:t>
            </a:r>
            <a:br>
              <a:rPr lang="en" dirty="0"/>
            </a:br>
            <a:r>
              <a:rPr lang="en" dirty="0"/>
              <a:t>       provide. It's important to show your MP that this is a serious </a:t>
            </a:r>
            <a:br>
              <a:rPr lang="en" dirty="0"/>
            </a:br>
            <a:r>
              <a:rPr lang="en" dirty="0"/>
              <a:t>       issue that needs attention.</a:t>
            </a:r>
            <a:endParaRPr dirty="0"/>
          </a:p>
          <a:p>
            <a:pPr marL="0" lvl="0" indent="0" algn="l" rtl="0">
              <a:spcBef>
                <a:spcPts val="0"/>
              </a:spcBef>
              <a:spcAft>
                <a:spcPts val="0"/>
              </a:spcAft>
              <a:buClr>
                <a:schemeClr val="dk1"/>
              </a:buClr>
              <a:buSzPts val="1100"/>
              <a:buFont typeface="Arial"/>
              <a:buNone/>
            </a:pPr>
            <a:r>
              <a:rPr lang="en" dirty="0"/>
              <a:t>    • After that, you can suggest some solutions or actions that you </a:t>
            </a:r>
            <a:br>
              <a:rPr lang="en" dirty="0"/>
            </a:br>
            <a:r>
              <a:rPr lang="en" dirty="0"/>
              <a:t>       think can help. For example, you can ask your MP to support </a:t>
            </a:r>
            <a:br>
              <a:rPr lang="en" dirty="0"/>
            </a:br>
            <a:r>
              <a:rPr lang="en" dirty="0"/>
              <a:t>       the expansion of free school meals to all children in households </a:t>
            </a:r>
            <a:br>
              <a:rPr lang="en" dirty="0"/>
            </a:br>
            <a:r>
              <a:rPr lang="en" dirty="0"/>
              <a:t>       earning £20,000 or less. You can also ask for long-term </a:t>
            </a:r>
            <a:br>
              <a:rPr lang="en" dirty="0"/>
            </a:br>
            <a:r>
              <a:rPr lang="en" dirty="0"/>
              <a:t>       funding for programs that provide food during the holidays. </a:t>
            </a:r>
            <a:br>
              <a:rPr lang="en" dirty="0"/>
            </a:br>
            <a:r>
              <a:rPr lang="en" dirty="0"/>
              <a:t>       These are just some ideas, but you can come up with your own </a:t>
            </a:r>
            <a:br>
              <a:rPr lang="en" dirty="0"/>
            </a:br>
            <a:r>
              <a:rPr lang="en" dirty="0"/>
              <a:t>       too!</a:t>
            </a:r>
            <a:endParaRPr dirty="0"/>
          </a:p>
          <a:p>
            <a:pPr marL="0" lvl="0" indent="0" algn="l" rtl="0">
              <a:spcBef>
                <a:spcPts val="0"/>
              </a:spcBef>
              <a:spcAft>
                <a:spcPts val="0"/>
              </a:spcAft>
              <a:buClr>
                <a:schemeClr val="dk1"/>
              </a:buClr>
              <a:buSzPts val="1100"/>
              <a:buFont typeface="Arial"/>
              <a:buNone/>
            </a:pPr>
            <a:r>
              <a:rPr lang="en" dirty="0"/>
              <a:t>    • Conclude by thanking your MP for taking the time to read </a:t>
            </a:r>
            <a:br>
              <a:rPr lang="en" dirty="0"/>
            </a:br>
            <a:r>
              <a:rPr lang="en" dirty="0"/>
              <a:t>       your letter, and asking them to take action to address the issue </a:t>
            </a:r>
            <a:br>
              <a:rPr lang="en" dirty="0"/>
            </a:br>
            <a:r>
              <a:rPr lang="en" dirty="0"/>
              <a:t>       of food poverty.</a:t>
            </a:r>
          </a:p>
          <a:p>
            <a:pPr marL="0" lvl="0" indent="0" algn="l" rtl="0">
              <a:spcBef>
                <a:spcPts val="0"/>
              </a:spcBef>
              <a:spcAft>
                <a:spcPts val="0"/>
              </a:spcAft>
              <a:buClr>
                <a:schemeClr val="dk1"/>
              </a:buClr>
              <a:buSzPts val="1100"/>
              <a:buFont typeface="Arial"/>
              <a:buNone/>
            </a:pPr>
            <a:endParaRPr lang="en" dirty="0"/>
          </a:p>
          <a:p>
            <a:pPr marL="0" lvl="0" indent="0" algn="l" rtl="0">
              <a:spcBef>
                <a:spcPts val="0"/>
              </a:spcBef>
              <a:spcAft>
                <a:spcPts val="0"/>
              </a:spcAft>
              <a:buClr>
                <a:schemeClr val="dk1"/>
              </a:buClr>
              <a:buSzPts val="1100"/>
              <a:buFont typeface="Arial"/>
              <a:buNone/>
            </a:pPr>
            <a:r>
              <a:rPr lang="en" dirty="0"/>
              <a:t>Remember, your voice matters, and writing a letter to your MP is a great way to make a difference! So, if you want to raise awareness about food poverty, and help make a change, don't be afraid to write a letter to your MP. They are there to listen to you, and to represent your interests. Together, we can make a difference and create a better future for everyone!</a:t>
            </a:r>
            <a:endParaRPr dirty="0"/>
          </a:p>
          <a:p>
            <a:pPr marL="0" lvl="0" indent="0" algn="l" rtl="0">
              <a:spcBef>
                <a:spcPts val="0"/>
              </a:spcBef>
              <a:spcAft>
                <a:spcPts val="0"/>
              </a:spcAft>
              <a:buClr>
                <a:schemeClr val="dk1"/>
              </a:buClr>
              <a:buSzPts val="1100"/>
              <a:buFont typeface="Arial"/>
              <a:buNone/>
            </a:pPr>
            <a:endParaRPr dirty="0"/>
          </a:p>
          <a:p>
            <a:pPr marL="0" lvl="0" indent="0" algn="l" rtl="0">
              <a:spcBef>
                <a:spcPts val="0"/>
              </a:spcBef>
              <a:spcAft>
                <a:spcPts val="0"/>
              </a:spcAft>
              <a:buNone/>
            </a:pPr>
            <a:endParaRPr dirty="0"/>
          </a:p>
        </p:txBody>
      </p:sp>
      <p:sp>
        <p:nvSpPr>
          <p:cNvPr id="212" name="Google Shape;212;p24"/>
          <p:cNvSpPr txBox="1">
            <a:spLocks noGrp="1"/>
          </p:cNvSpPr>
          <p:nvPr>
            <p:ph type="subTitle" idx="2"/>
          </p:nvPr>
        </p:nvSpPr>
        <p:spPr>
          <a:xfrm>
            <a:off x="5662100" y="1273989"/>
            <a:ext cx="1788900" cy="8040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5"/>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8" name="Google Shape;218;p25"/>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9" name="Google Shape;219;p25"/>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0" name="Google Shape;220;p25"/>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1" name="Google Shape;221;p25"/>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2" name="Google Shape;222;p25"/>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3" name="Google Shape;223;p25"/>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4" name="Google Shape;224;p25"/>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5" name="Google Shape;225;p25"/>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6" name="Google Shape;226;p25"/>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7" name="Google Shape;227;p25"/>
          <p:cNvSpPr txBox="1"/>
          <p:nvPr/>
        </p:nvSpPr>
        <p:spPr>
          <a:xfrm>
            <a:off x="331500" y="1598450"/>
            <a:ext cx="1845600" cy="128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MP</a:t>
            </a:r>
            <a:r>
              <a:rPr lang="en" sz="1200" b="1" dirty="0">
                <a:solidFill>
                  <a:srgbClr val="000000"/>
                </a:solidFill>
                <a:latin typeface="Nunito"/>
                <a:ea typeface="Nunito"/>
                <a:cs typeface="Nunito"/>
                <a:sym typeface="Nunito"/>
              </a:rPr>
              <a:t> </a:t>
            </a: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Member of Parliament.</a:t>
            </a:r>
            <a:endParaRPr sz="1200" dirty="0">
              <a:solidFill>
                <a:srgbClr val="000000"/>
              </a:solidFill>
              <a:latin typeface="Nunito"/>
              <a:ea typeface="Nunito"/>
              <a:cs typeface="Nunito"/>
              <a:sym typeface="Nunito"/>
            </a:endParaRPr>
          </a:p>
        </p:txBody>
      </p:sp>
      <p:sp>
        <p:nvSpPr>
          <p:cNvPr id="228" name="Google Shape;228;p25"/>
          <p:cNvSpPr txBox="1"/>
          <p:nvPr/>
        </p:nvSpPr>
        <p:spPr>
          <a:xfrm>
            <a:off x="317200" y="32882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addressing</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verb</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Writing or speaking to someone directly.</a:t>
            </a:r>
            <a:endParaRPr sz="1200" dirty="0">
              <a:solidFill>
                <a:srgbClr val="000000"/>
              </a:solidFill>
              <a:latin typeface="Nunito"/>
              <a:ea typeface="Nunito"/>
              <a:cs typeface="Nunito"/>
              <a:sym typeface="Nunito"/>
            </a:endParaRPr>
          </a:p>
        </p:txBody>
      </p:sp>
      <p:sp>
        <p:nvSpPr>
          <p:cNvPr id="229" name="Google Shape;229;p25"/>
          <p:cNvSpPr txBox="1"/>
          <p:nvPr/>
        </p:nvSpPr>
        <p:spPr>
          <a:xfrm>
            <a:off x="317200" y="4890525"/>
            <a:ext cx="1874100" cy="12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concerned</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adjective</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Worried or troubled about something.</a:t>
            </a:r>
            <a:endParaRPr sz="1200" b="1" dirty="0">
              <a:solidFill>
                <a:srgbClr val="000000"/>
              </a:solidFill>
              <a:latin typeface="Nunito"/>
              <a:ea typeface="Nunito"/>
              <a:cs typeface="Nunito"/>
              <a:sym typeface="Nunito"/>
            </a:endParaRPr>
          </a:p>
        </p:txBody>
      </p:sp>
      <p:sp>
        <p:nvSpPr>
          <p:cNvPr id="230" name="Google Shape;230;p25"/>
          <p:cNvSpPr txBox="1"/>
          <p:nvPr/>
        </p:nvSpPr>
        <p:spPr>
          <a:xfrm>
            <a:off x="288900" y="66053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support</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verb</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To help or assist.</a:t>
            </a:r>
            <a:endParaRPr sz="1200" dirty="0">
              <a:solidFill>
                <a:srgbClr val="000000"/>
              </a:solidFill>
              <a:latin typeface="Nunito"/>
              <a:ea typeface="Nunito"/>
              <a:cs typeface="Nunito"/>
              <a:sym typeface="Nunito"/>
            </a:endParaRPr>
          </a:p>
        </p:txBody>
      </p:sp>
      <p:sp>
        <p:nvSpPr>
          <p:cNvPr id="231" name="Google Shape;231;p25"/>
          <p:cNvSpPr txBox="1"/>
          <p:nvPr/>
        </p:nvSpPr>
        <p:spPr>
          <a:xfrm>
            <a:off x="302925" y="82475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71" b="1">
                <a:latin typeface="Nunito"/>
                <a:ea typeface="Nunito"/>
                <a:cs typeface="Nunito"/>
                <a:sym typeface="Nunito"/>
              </a:rPr>
              <a:t>awareness</a:t>
            </a:r>
            <a:endParaRPr sz="1171" b="1">
              <a:solidFill>
                <a:srgbClr val="000000"/>
              </a:solidFill>
              <a:latin typeface="Nunito"/>
              <a:ea typeface="Nunito"/>
              <a:cs typeface="Nunito"/>
              <a:sym typeface="Nunito"/>
            </a:endParaRPr>
          </a:p>
          <a:p>
            <a:pPr marL="0" lvl="0" indent="0" algn="l" rtl="0">
              <a:spcBef>
                <a:spcPts val="0"/>
              </a:spcBef>
              <a:spcAft>
                <a:spcPts val="0"/>
              </a:spcAft>
              <a:buNone/>
            </a:pPr>
            <a:r>
              <a:rPr lang="en" sz="1171" i="1">
                <a:latin typeface="Nunito"/>
                <a:ea typeface="Nunito"/>
                <a:cs typeface="Nunito"/>
                <a:sym typeface="Nunito"/>
              </a:rPr>
              <a:t>noun</a:t>
            </a:r>
            <a:endParaRPr sz="1171" i="1">
              <a:solidFill>
                <a:srgbClr val="000000"/>
              </a:solidFill>
              <a:latin typeface="Nunito"/>
              <a:ea typeface="Nunito"/>
              <a:cs typeface="Nunito"/>
              <a:sym typeface="Nunito"/>
            </a:endParaRPr>
          </a:p>
          <a:p>
            <a:pPr marL="0" lvl="0" indent="0" algn="l" rtl="0">
              <a:spcBef>
                <a:spcPts val="0"/>
              </a:spcBef>
              <a:spcAft>
                <a:spcPts val="0"/>
              </a:spcAft>
              <a:buNone/>
            </a:pPr>
            <a:r>
              <a:rPr lang="en" sz="1171">
                <a:latin typeface="Nunito"/>
                <a:ea typeface="Nunito"/>
                <a:cs typeface="Nunito"/>
                <a:sym typeface="Nunito"/>
              </a:rPr>
              <a:t>knowledge or understanding of a particular issue or situation</a:t>
            </a:r>
            <a:endParaRPr sz="1171">
              <a:solidFill>
                <a:srgbClr val="000000"/>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6"/>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b="1" dirty="0"/>
              <a:t>What is one way you can find out who your MP is?</a:t>
            </a:r>
            <a:endParaRPr b="1" dirty="0"/>
          </a:p>
          <a:p>
            <a:pPr marL="0" lvl="0" indent="0" algn="l" rtl="0">
              <a:lnSpc>
                <a:spcPct val="100000"/>
              </a:lnSpc>
              <a:spcBef>
                <a:spcPts val="1000"/>
              </a:spcBef>
              <a:spcAft>
                <a:spcPts val="0"/>
              </a:spcAft>
              <a:buNone/>
            </a:pPr>
            <a:r>
              <a:rPr lang="en" dirty="0"/>
              <a:t>A) By searching online.</a:t>
            </a:r>
            <a:endParaRPr dirty="0"/>
          </a:p>
          <a:p>
            <a:pPr marL="0" lvl="0" indent="0" algn="l" rtl="0">
              <a:lnSpc>
                <a:spcPct val="100000"/>
              </a:lnSpc>
              <a:spcBef>
                <a:spcPts val="1000"/>
              </a:spcBef>
              <a:spcAft>
                <a:spcPts val="0"/>
              </a:spcAft>
              <a:buNone/>
            </a:pPr>
            <a:r>
              <a:rPr lang="en" dirty="0"/>
              <a:t>B) By asking your teacher or parents.</a:t>
            </a:r>
            <a:endParaRPr dirty="0"/>
          </a:p>
          <a:p>
            <a:pPr marL="0" lvl="0" indent="0" algn="l" rtl="0">
              <a:lnSpc>
                <a:spcPct val="100000"/>
              </a:lnSpc>
              <a:spcBef>
                <a:spcPts val="1000"/>
              </a:spcBef>
              <a:spcAft>
                <a:spcPts val="0"/>
              </a:spcAft>
              <a:buNone/>
            </a:pPr>
            <a:r>
              <a:rPr lang="en" dirty="0"/>
              <a:t>C) By writing a letter to the Government.</a:t>
            </a:r>
            <a:endParaRPr dirty="0"/>
          </a:p>
          <a:p>
            <a:pPr marL="0" lvl="0" indent="0" algn="l" rtl="0">
              <a:lnSpc>
                <a:spcPct val="100000"/>
              </a:lnSpc>
              <a:spcBef>
                <a:spcPts val="1000"/>
              </a:spcBef>
              <a:spcAft>
                <a:spcPts val="1000"/>
              </a:spcAft>
              <a:buNone/>
            </a:pPr>
            <a:r>
              <a:rPr lang="en" dirty="0"/>
              <a:t>D) By attending a town hall meeting.</a:t>
            </a:r>
            <a:endParaRPr dirty="0"/>
          </a:p>
        </p:txBody>
      </p:sp>
      <p:sp>
        <p:nvSpPr>
          <p:cNvPr id="237" name="Google Shape;237;p26"/>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38" name="Google Shape;238;p26"/>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b="1" dirty="0"/>
              <a:t>According to the text, why is it important to share facts and information in your letter to your MP?</a:t>
            </a:r>
            <a:endParaRPr b="1" dirty="0"/>
          </a:p>
          <a:p>
            <a:pPr marL="0" lvl="0" indent="0" algn="l" rtl="0">
              <a:lnSpc>
                <a:spcPct val="100000"/>
              </a:lnSpc>
              <a:spcBef>
                <a:spcPts val="1000"/>
              </a:spcBef>
              <a:spcAft>
                <a:spcPts val="0"/>
              </a:spcAft>
              <a:buNone/>
            </a:pPr>
            <a:r>
              <a:rPr lang="en" dirty="0"/>
              <a:t>A) To show your MP that you are concerned about food </a:t>
            </a:r>
            <a:br>
              <a:rPr lang="en" dirty="0"/>
            </a:br>
            <a:r>
              <a:rPr lang="en" dirty="0"/>
              <a:t>     poverty.</a:t>
            </a:r>
            <a:endParaRPr dirty="0"/>
          </a:p>
          <a:p>
            <a:pPr marL="0" lvl="0" indent="0" algn="l" rtl="0">
              <a:lnSpc>
                <a:spcPct val="100000"/>
              </a:lnSpc>
              <a:spcBef>
                <a:spcPts val="1000"/>
              </a:spcBef>
              <a:spcAft>
                <a:spcPts val="0"/>
              </a:spcAft>
              <a:buNone/>
            </a:pPr>
            <a:r>
              <a:rPr lang="en" dirty="0"/>
              <a:t>B) To educate your MP about the issue of food poverty.</a:t>
            </a:r>
            <a:endParaRPr dirty="0"/>
          </a:p>
          <a:p>
            <a:pPr marL="0" lvl="0" indent="0" algn="l" rtl="0">
              <a:lnSpc>
                <a:spcPct val="100000"/>
              </a:lnSpc>
              <a:spcBef>
                <a:spcPts val="1000"/>
              </a:spcBef>
              <a:spcAft>
                <a:spcPts val="0"/>
              </a:spcAft>
              <a:buNone/>
            </a:pPr>
            <a:r>
              <a:rPr lang="en" dirty="0"/>
              <a:t>C) To persuade your MP to take action on food poverty.</a:t>
            </a:r>
            <a:endParaRPr dirty="0"/>
          </a:p>
          <a:p>
            <a:pPr marL="0" lvl="0" indent="0" algn="l" rtl="0">
              <a:lnSpc>
                <a:spcPct val="100000"/>
              </a:lnSpc>
              <a:spcBef>
                <a:spcPts val="1000"/>
              </a:spcBef>
              <a:spcAft>
                <a:spcPts val="1000"/>
              </a:spcAft>
              <a:buNone/>
            </a:pPr>
            <a:r>
              <a:rPr lang="en" dirty="0"/>
              <a:t>D) To impress your MP with your knowledge about food </a:t>
            </a:r>
            <a:br>
              <a:rPr lang="en" dirty="0"/>
            </a:br>
            <a:r>
              <a:rPr lang="en" dirty="0"/>
              <a:t>     poverty.</a:t>
            </a:r>
            <a:endParaRPr dirty="0"/>
          </a:p>
        </p:txBody>
      </p:sp>
      <p:sp>
        <p:nvSpPr>
          <p:cNvPr id="239" name="Google Shape;239;p26"/>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b="1" dirty="0"/>
              <a:t>What is the main idea of this passage?</a:t>
            </a:r>
            <a:endParaRPr b="1" dirty="0"/>
          </a:p>
          <a:p>
            <a:pPr marL="0" lvl="0" indent="0" algn="l" rtl="0">
              <a:lnSpc>
                <a:spcPct val="100000"/>
              </a:lnSpc>
              <a:spcBef>
                <a:spcPts val="1000"/>
              </a:spcBef>
              <a:spcAft>
                <a:spcPts val="0"/>
              </a:spcAft>
              <a:buNone/>
            </a:pPr>
            <a:r>
              <a:rPr lang="en" dirty="0"/>
              <a:t>A) MPs are elected to represent the people in their area.</a:t>
            </a:r>
            <a:endParaRPr dirty="0"/>
          </a:p>
          <a:p>
            <a:pPr marL="0" lvl="0" indent="0" algn="l" rtl="0">
              <a:lnSpc>
                <a:spcPct val="100000"/>
              </a:lnSpc>
              <a:spcBef>
                <a:spcPts val="1000"/>
              </a:spcBef>
              <a:spcAft>
                <a:spcPts val="0"/>
              </a:spcAft>
              <a:buNone/>
            </a:pPr>
            <a:r>
              <a:rPr lang="en" dirty="0"/>
              <a:t>B) Writing a letter to your MP is an effective way to raise </a:t>
            </a:r>
            <a:br>
              <a:rPr lang="en" dirty="0"/>
            </a:br>
            <a:r>
              <a:rPr lang="en" dirty="0"/>
              <a:t>     awareness.</a:t>
            </a:r>
            <a:endParaRPr dirty="0"/>
          </a:p>
          <a:p>
            <a:pPr marL="0" lvl="0" indent="0" algn="l" rtl="0">
              <a:lnSpc>
                <a:spcPct val="100000"/>
              </a:lnSpc>
              <a:spcBef>
                <a:spcPts val="1000"/>
              </a:spcBef>
              <a:spcAft>
                <a:spcPts val="0"/>
              </a:spcAft>
              <a:buNone/>
            </a:pPr>
            <a:r>
              <a:rPr lang="en" dirty="0"/>
              <a:t>C) Food poverty is a growing problem that needs </a:t>
            </a:r>
            <a:br>
              <a:rPr lang="en" dirty="0"/>
            </a:br>
            <a:r>
              <a:rPr lang="en" dirty="0"/>
              <a:t>     attention.</a:t>
            </a:r>
            <a:endParaRPr dirty="0"/>
          </a:p>
          <a:p>
            <a:pPr marL="0" lvl="0" indent="0" algn="l" rtl="0">
              <a:lnSpc>
                <a:spcPct val="100000"/>
              </a:lnSpc>
              <a:spcBef>
                <a:spcPts val="1000"/>
              </a:spcBef>
              <a:spcAft>
                <a:spcPts val="1000"/>
              </a:spcAft>
              <a:buNone/>
            </a:pPr>
            <a:r>
              <a:rPr lang="en" dirty="0"/>
              <a:t>D) Together, we can make a difference and create a </a:t>
            </a:r>
            <a:br>
              <a:rPr lang="en" dirty="0"/>
            </a:br>
            <a:r>
              <a:rPr lang="en" dirty="0"/>
              <a:t>     better future.</a:t>
            </a:r>
            <a:endParaRPr dirty="0"/>
          </a:p>
        </p:txBody>
      </p:sp>
      <p:sp>
        <p:nvSpPr>
          <p:cNvPr id="240" name="Google Shape;240;p26"/>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41" name="Google Shape;241;p26"/>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370" b="1" dirty="0"/>
              <a:t>What is the purpose of addressing your letter to your MP?</a:t>
            </a:r>
            <a:endParaRPr sz="1370" b="1" dirty="0"/>
          </a:p>
          <a:p>
            <a:pPr marL="0" lvl="0" indent="0" algn="l" rtl="0">
              <a:lnSpc>
                <a:spcPct val="100000"/>
              </a:lnSpc>
              <a:spcBef>
                <a:spcPts val="1000"/>
              </a:spcBef>
              <a:spcAft>
                <a:spcPts val="0"/>
              </a:spcAft>
              <a:buNone/>
            </a:pPr>
            <a:r>
              <a:rPr lang="en" sz="1370" dirty="0"/>
              <a:t>A) To show respect to your MP.</a:t>
            </a:r>
            <a:endParaRPr sz="1370" dirty="0"/>
          </a:p>
          <a:p>
            <a:pPr marL="0" lvl="0" indent="0" algn="l" rtl="0">
              <a:lnSpc>
                <a:spcPct val="100000"/>
              </a:lnSpc>
              <a:spcBef>
                <a:spcPts val="1000"/>
              </a:spcBef>
              <a:spcAft>
                <a:spcPts val="0"/>
              </a:spcAft>
              <a:buNone/>
            </a:pPr>
            <a:r>
              <a:rPr lang="en" sz="1370" dirty="0"/>
              <a:t>B) To make sure your letter reaches the right </a:t>
            </a:r>
            <a:br>
              <a:rPr lang="en" sz="1370" dirty="0"/>
            </a:br>
            <a:r>
              <a:rPr lang="en" sz="1370" dirty="0"/>
              <a:t>     person.</a:t>
            </a:r>
            <a:endParaRPr sz="1370" dirty="0"/>
          </a:p>
          <a:p>
            <a:pPr marL="0" lvl="0" indent="0" algn="l" rtl="0">
              <a:lnSpc>
                <a:spcPct val="100000"/>
              </a:lnSpc>
              <a:spcBef>
                <a:spcPts val="1000"/>
              </a:spcBef>
              <a:spcAft>
                <a:spcPts val="0"/>
              </a:spcAft>
              <a:buNone/>
            </a:pPr>
            <a:r>
              <a:rPr lang="en" sz="1370" dirty="0"/>
              <a:t>C) To introduce yourself to your MP.</a:t>
            </a:r>
            <a:endParaRPr sz="1370" dirty="0"/>
          </a:p>
          <a:p>
            <a:pPr marL="0" lvl="0" indent="0" algn="l" rtl="0">
              <a:lnSpc>
                <a:spcPct val="100000"/>
              </a:lnSpc>
              <a:spcBef>
                <a:spcPts val="1000"/>
              </a:spcBef>
              <a:spcAft>
                <a:spcPts val="1000"/>
              </a:spcAft>
              <a:buNone/>
            </a:pPr>
            <a:r>
              <a:rPr lang="en" sz="1370" dirty="0"/>
              <a:t>D) To ask for permission to write the letter.</a:t>
            </a:r>
            <a:endParaRPr sz="1370" dirty="0"/>
          </a:p>
        </p:txBody>
      </p:sp>
      <p:sp>
        <p:nvSpPr>
          <p:cNvPr id="247" name="Google Shape;247;p27"/>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27"/>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369" b="1" dirty="0"/>
              <a:t>Why is it important to mention facts and information in your letter?</a:t>
            </a:r>
            <a:endParaRPr sz="1369" b="1" dirty="0"/>
          </a:p>
          <a:p>
            <a:pPr marL="0" lvl="0" indent="0" algn="l" rtl="0">
              <a:lnSpc>
                <a:spcPct val="100000"/>
              </a:lnSpc>
              <a:spcBef>
                <a:spcPts val="1000"/>
              </a:spcBef>
              <a:spcAft>
                <a:spcPts val="0"/>
              </a:spcAft>
              <a:buNone/>
            </a:pPr>
            <a:r>
              <a:rPr lang="en" sz="1369" dirty="0"/>
              <a:t>A) To impress your MP with your knowledge.</a:t>
            </a:r>
            <a:endParaRPr sz="1369" dirty="0"/>
          </a:p>
          <a:p>
            <a:pPr marL="0" lvl="0" indent="0" algn="l" rtl="0">
              <a:lnSpc>
                <a:spcPct val="100000"/>
              </a:lnSpc>
              <a:spcBef>
                <a:spcPts val="1000"/>
              </a:spcBef>
              <a:spcAft>
                <a:spcPts val="0"/>
              </a:spcAft>
              <a:buNone/>
            </a:pPr>
            <a:r>
              <a:rPr lang="en" sz="1369" dirty="0"/>
              <a:t>B) To show off your research skills.</a:t>
            </a:r>
            <a:endParaRPr sz="1369" dirty="0"/>
          </a:p>
          <a:p>
            <a:pPr marL="0" lvl="0" indent="0" algn="l" rtl="0">
              <a:lnSpc>
                <a:spcPct val="100000"/>
              </a:lnSpc>
              <a:spcBef>
                <a:spcPts val="1000"/>
              </a:spcBef>
              <a:spcAft>
                <a:spcPts val="0"/>
              </a:spcAft>
              <a:buNone/>
            </a:pPr>
            <a:r>
              <a:rPr lang="en" sz="1369" dirty="0"/>
              <a:t>C) To educate your MP about the issue.</a:t>
            </a:r>
            <a:endParaRPr sz="1369" dirty="0"/>
          </a:p>
          <a:p>
            <a:pPr marL="0" lvl="0" indent="0" algn="l" rtl="0">
              <a:lnSpc>
                <a:spcPct val="100000"/>
              </a:lnSpc>
              <a:spcBef>
                <a:spcPts val="1000"/>
              </a:spcBef>
              <a:spcAft>
                <a:spcPts val="1000"/>
              </a:spcAft>
              <a:buNone/>
            </a:pPr>
            <a:r>
              <a:rPr lang="en" sz="1369" dirty="0"/>
              <a:t>D) To confuse your MP with too much information.</a:t>
            </a:r>
            <a:endParaRPr sz="1369" dirty="0"/>
          </a:p>
        </p:txBody>
      </p:sp>
      <p:sp>
        <p:nvSpPr>
          <p:cNvPr id="249" name="Google Shape;249;p27"/>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1400" b="1"/>
          </a:p>
          <a:p>
            <a:pPr marL="0" lvl="0" indent="0" algn="l" rtl="0">
              <a:lnSpc>
                <a:spcPct val="100000"/>
              </a:lnSpc>
              <a:spcBef>
                <a:spcPts val="1000"/>
              </a:spcBef>
              <a:spcAft>
                <a:spcPts val="1000"/>
              </a:spcAft>
              <a:buNone/>
            </a:pPr>
            <a:endParaRPr sz="1400"/>
          </a:p>
        </p:txBody>
      </p:sp>
      <p:sp>
        <p:nvSpPr>
          <p:cNvPr id="250" name="Google Shape;250;p27"/>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27"/>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1167</Words>
  <Application>Microsoft Office PowerPoint</Application>
  <PresentationFormat>Custom</PresentationFormat>
  <Paragraphs>75</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Franklin Gothic</vt:lpstr>
      <vt:lpstr>Nunito</vt:lpstr>
      <vt:lpstr>Tilt Warp</vt:lpstr>
      <vt:lpstr>Simple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Withnail</cp:lastModifiedBy>
  <cp:revision>7</cp:revision>
  <dcterms:modified xsi:type="dcterms:W3CDTF">2023-12-16T13:48:28Z</dcterms:modified>
</cp:coreProperties>
</file>