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5" r:id="rId1"/>
    <p:sldMasterId id="2147483666" r:id="rId2"/>
  </p:sldMasterIdLst>
  <p:notesMasterIdLst>
    <p:notesMasterId r:id="rId16"/>
  </p:notesMasterIdLst>
  <p:sldIdLst>
    <p:sldId id="256" r:id="rId3"/>
    <p:sldId id="270" r:id="rId4"/>
    <p:sldId id="257" r:id="rId5"/>
    <p:sldId id="258" r:id="rId6"/>
    <p:sldId id="259" r:id="rId7"/>
    <p:sldId id="260" r:id="rId8"/>
    <p:sldId id="261" r:id="rId9"/>
    <p:sldId id="262" r:id="rId10"/>
    <p:sldId id="263" r:id="rId11"/>
    <p:sldId id="264" r:id="rId12"/>
    <p:sldId id="265" r:id="rId13"/>
    <p:sldId id="266" r:id="rId14"/>
    <p:sldId id="267" r:id="rId15"/>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2D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8CD9EB5-5D99-4A8D-8517-97354AE5F280}">
  <a:tblStyle styleId="{58CD9EB5-5D99-4A8D-8517-97354AE5F28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43" autoAdjust="0"/>
    <p:restoredTop sz="94673"/>
  </p:normalViewPr>
  <p:slideViewPr>
    <p:cSldViewPr snapToGrid="0">
      <p:cViewPr varScale="1">
        <p:scale>
          <a:sx n="67" d="100"/>
          <a:sy n="67" d="100"/>
        </p:scale>
        <p:origin x="3534" y="66"/>
      </p:cViewPr>
      <p:guideLst>
        <p:guide orient="horz" pos="3168"/>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240eb400fc7_0_242: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240eb400fc7_0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240eb400fc7_0_3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4" name="Google Shape;264;g240eb400fc7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SLIDES_API406901477_4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SLIDES_API406901477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SLIDES_API406901477_3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4" name="Google Shape;284;SLIDES_API406901477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24262fafa94_0_31: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24262fafa94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SLIDES_API406901477_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SLIDES_API406901477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SLIDES_API406901477_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SLIDES_API406901477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2601ad9891c_0_414: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2601ad9891c_0_4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400" b="1">
              <a:solidFill>
                <a:srgbClr val="544ACA"/>
              </a:solidFill>
              <a:latin typeface="Franklin Gothic"/>
              <a:ea typeface="Franklin Gothic"/>
              <a:cs typeface="Franklin Gothic"/>
              <a:sym typeface="Franklin Gothic"/>
            </a:endParaRPr>
          </a:p>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240eb400fc7_0_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240eb400fc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240eb400fc7_0_1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240eb400fc7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SLIDES_API406901477_25: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SLIDES_API406901477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SLIDES_API406901477_1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SLIDES_API406901477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Read &amp; Summarize - First, Then, Last">
  <p:cSld name="TITLE_1_1">
    <p:spTree>
      <p:nvGrpSpPr>
        <p:cNvPr id="1" name="Shape 9"/>
        <p:cNvGrpSpPr/>
        <p:nvPr/>
      </p:nvGrpSpPr>
      <p:grpSpPr>
        <a:xfrm>
          <a:off x="0" y="0"/>
          <a:ext cx="0" cy="0"/>
          <a:chOff x="0" y="0"/>
          <a:chExt cx="0" cy="0"/>
        </a:xfrm>
      </p:grpSpPr>
      <p:sp>
        <p:nvSpPr>
          <p:cNvPr id="10" name="Google Shape;10;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11" name="Google Shape;11;p2"/>
          <p:cNvSpPr/>
          <p:nvPr/>
        </p:nvSpPr>
        <p:spPr>
          <a:xfrm>
            <a:off x="232925" y="874050"/>
            <a:ext cx="5116800" cy="86385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subTitle" idx="1"/>
          </p:nvPr>
        </p:nvSpPr>
        <p:spPr>
          <a:xfrm>
            <a:off x="391325" y="1020698"/>
            <a:ext cx="4800000" cy="83451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a:endParaRPr/>
          </a:p>
        </p:txBody>
      </p:sp>
      <p:sp>
        <p:nvSpPr>
          <p:cNvPr id="13" name="Google Shape;13;p2"/>
          <p:cNvSpPr/>
          <p:nvPr/>
        </p:nvSpPr>
        <p:spPr>
          <a:xfrm>
            <a:off x="5535500" y="874079"/>
            <a:ext cx="2042100" cy="86385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b="1">
                <a:latin typeface="Nunito"/>
                <a:ea typeface="Nunito"/>
                <a:cs typeface="Nunito"/>
                <a:sym typeface="Nunito"/>
              </a:rPr>
              <a:t>Take Notes Here</a:t>
            </a:r>
            <a:endParaRPr b="1">
              <a:latin typeface="Nunito"/>
              <a:ea typeface="Nunito"/>
              <a:cs typeface="Nunito"/>
              <a:sym typeface="Nunito"/>
            </a:endParaRPr>
          </a:p>
        </p:txBody>
      </p:sp>
      <p:sp>
        <p:nvSpPr>
          <p:cNvPr id="14" name="Google Shape;14;p2"/>
          <p:cNvSpPr txBox="1">
            <a:spLocks noGrp="1"/>
          </p:cNvSpPr>
          <p:nvPr>
            <p:ph type="subTitle" idx="2"/>
          </p:nvPr>
        </p:nvSpPr>
        <p:spPr>
          <a:xfrm>
            <a:off x="5662100" y="1273989"/>
            <a:ext cx="1788900" cy="80400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 name="Google Shape;15;p2"/>
          <p:cNvSpPr txBox="1"/>
          <p:nvPr/>
        </p:nvSpPr>
        <p:spPr>
          <a:xfrm>
            <a:off x="80525" y="21375"/>
            <a:ext cx="7543800"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300">
                <a:latin typeface="Tilt Warp"/>
                <a:ea typeface="Tilt Warp"/>
                <a:cs typeface="Tilt Warp"/>
                <a:sym typeface="Tilt Warp"/>
              </a:rPr>
              <a:t>Read &amp; Summarize</a:t>
            </a:r>
            <a:endParaRPr sz="3300">
              <a:latin typeface="Tilt Warp"/>
              <a:ea typeface="Tilt Warp"/>
              <a:cs typeface="Tilt Warp"/>
              <a:sym typeface="Tilt Warp"/>
            </a:endParaRPr>
          </a:p>
        </p:txBody>
      </p:sp>
      <p:sp>
        <p:nvSpPr>
          <p:cNvPr id="16" name="Google Shape;16;p2"/>
          <p:cNvSpPr txBox="1"/>
          <p:nvPr/>
        </p:nvSpPr>
        <p:spPr>
          <a:xfrm>
            <a:off x="132775" y="504750"/>
            <a:ext cx="75354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b="1">
                <a:latin typeface="Nunito"/>
                <a:ea typeface="Nunito"/>
                <a:cs typeface="Nunito"/>
                <a:sym typeface="Nunito"/>
              </a:rPr>
              <a:t>Instructions</a:t>
            </a:r>
            <a:r>
              <a:rPr lang="en" sz="1200">
                <a:latin typeface="Nunito"/>
                <a:ea typeface="Nunito"/>
                <a:cs typeface="Nunito"/>
                <a:sym typeface="Nunito"/>
              </a:rPr>
              <a:t>: Read the passage below. Take notes as you read in the space provided.</a:t>
            </a:r>
            <a:endParaRPr sz="1200">
              <a:latin typeface="Nunito"/>
              <a:ea typeface="Nunito"/>
              <a:cs typeface="Nunito"/>
              <a:sym typeface="Nunito"/>
            </a:endParaRPr>
          </a:p>
        </p:txBody>
      </p:sp>
      <p:pic>
        <p:nvPicPr>
          <p:cNvPr id="17" name="Google Shape;17;p2"/>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18" name="Google Shape;18;p2"/>
          <p:cNvSpPr txBox="1"/>
          <p:nvPr/>
        </p:nvSpPr>
        <p:spPr>
          <a:xfrm>
            <a:off x="405375" y="9646025"/>
            <a:ext cx="184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42"/>
        <p:cNvGrpSpPr/>
        <p:nvPr/>
      </p:nvGrpSpPr>
      <p:grpSpPr>
        <a:xfrm>
          <a:off x="0" y="0"/>
          <a:ext cx="0" cy="0"/>
          <a:chOff x="0" y="0"/>
          <a:chExt cx="0" cy="0"/>
        </a:xfrm>
      </p:grpSpPr>
      <p:sp>
        <p:nvSpPr>
          <p:cNvPr id="143" name="Google Shape;143;p12"/>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44" name="Google Shape;144;p12"/>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145" name="Google Shape;145;p12"/>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146" name="Google Shape;146;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47"/>
        <p:cNvGrpSpPr/>
        <p:nvPr/>
      </p:nvGrpSpPr>
      <p:grpSpPr>
        <a:xfrm>
          <a:off x="0" y="0"/>
          <a:ext cx="0" cy="0"/>
          <a:chOff x="0" y="0"/>
          <a:chExt cx="0" cy="0"/>
        </a:xfrm>
      </p:grpSpPr>
      <p:sp>
        <p:nvSpPr>
          <p:cNvPr id="148" name="Google Shape;148;p13"/>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49" name="Google Shape;149;p1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50"/>
        <p:cNvGrpSpPr/>
        <p:nvPr/>
      </p:nvGrpSpPr>
      <p:grpSpPr>
        <a:xfrm>
          <a:off x="0" y="0"/>
          <a:ext cx="0" cy="0"/>
          <a:chOff x="0" y="0"/>
          <a:chExt cx="0" cy="0"/>
        </a:xfrm>
      </p:grpSpPr>
      <p:sp>
        <p:nvSpPr>
          <p:cNvPr id="151" name="Google Shape;151;p14"/>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52" name="Google Shape;152;p14"/>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153" name="Google Shape;153;p1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54"/>
        <p:cNvGrpSpPr/>
        <p:nvPr/>
      </p:nvGrpSpPr>
      <p:grpSpPr>
        <a:xfrm>
          <a:off x="0" y="0"/>
          <a:ext cx="0" cy="0"/>
          <a:chOff x="0" y="0"/>
          <a:chExt cx="0" cy="0"/>
        </a:xfrm>
      </p:grpSpPr>
      <p:sp>
        <p:nvSpPr>
          <p:cNvPr id="155" name="Google Shape;155;p15"/>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156" name="Google Shape;156;p1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57"/>
        <p:cNvGrpSpPr/>
        <p:nvPr/>
      </p:nvGrpSpPr>
      <p:grpSpPr>
        <a:xfrm>
          <a:off x="0" y="0"/>
          <a:ext cx="0" cy="0"/>
          <a:chOff x="0" y="0"/>
          <a:chExt cx="0" cy="0"/>
        </a:xfrm>
      </p:grpSpPr>
      <p:sp>
        <p:nvSpPr>
          <p:cNvPr id="158" name="Google Shape;158;p16"/>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6"/>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160" name="Google Shape;160;p16"/>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61" name="Google Shape;161;p16"/>
          <p:cNvSpPr txBox="1">
            <a:spLocks noGrp="1"/>
          </p:cNvSpPr>
          <p:nvPr>
            <p:ph type="body" idx="2"/>
          </p:nvPr>
        </p:nvSpPr>
        <p:spPr>
          <a:xfrm>
            <a:off x="4198575" y="1415969"/>
            <a:ext cx="3261600" cy="7226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62" name="Google Shape;162;p1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63"/>
        <p:cNvGrpSpPr/>
        <p:nvPr/>
      </p:nvGrpSpPr>
      <p:grpSpPr>
        <a:xfrm>
          <a:off x="0" y="0"/>
          <a:ext cx="0" cy="0"/>
          <a:chOff x="0" y="0"/>
          <a:chExt cx="0" cy="0"/>
        </a:xfrm>
      </p:grpSpPr>
      <p:sp>
        <p:nvSpPr>
          <p:cNvPr id="164" name="Google Shape;164;p17"/>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lvl1pPr>
          </a:lstStyle>
          <a:p>
            <a:endParaRPr/>
          </a:p>
        </p:txBody>
      </p:sp>
      <p:sp>
        <p:nvSpPr>
          <p:cNvPr id="165" name="Google Shape;165;p1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66"/>
        <p:cNvGrpSpPr/>
        <p:nvPr/>
      </p:nvGrpSpPr>
      <p:grpSpPr>
        <a:xfrm>
          <a:off x="0" y="0"/>
          <a:ext cx="0" cy="0"/>
          <a:chOff x="0" y="0"/>
          <a:chExt cx="0" cy="0"/>
        </a:xfrm>
      </p:grpSpPr>
      <p:sp>
        <p:nvSpPr>
          <p:cNvPr id="167" name="Google Shape;167;p18"/>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68" name="Google Shape;168;p18"/>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169" name="Google Shape;169;p1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0"/>
        <p:cNvGrpSpPr/>
        <p:nvPr/>
      </p:nvGrpSpPr>
      <p:grpSpPr>
        <a:xfrm>
          <a:off x="0" y="0"/>
          <a:ext cx="0" cy="0"/>
          <a:chOff x="0" y="0"/>
          <a:chExt cx="0" cy="0"/>
        </a:xfrm>
      </p:grpSpPr>
      <p:sp>
        <p:nvSpPr>
          <p:cNvPr id="171" name="Google Shape;171;p1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Read &amp; Summarize - First, Then, Last 1">
  <p:cSld name="TITLE_1_1_1">
    <p:spTree>
      <p:nvGrpSpPr>
        <p:cNvPr id="1" name="Shape 19"/>
        <p:cNvGrpSpPr/>
        <p:nvPr/>
      </p:nvGrpSpPr>
      <p:grpSpPr>
        <a:xfrm>
          <a:off x="0" y="0"/>
          <a:ext cx="0" cy="0"/>
          <a:chOff x="0" y="0"/>
          <a:chExt cx="0" cy="0"/>
        </a:xfrm>
      </p:grpSpPr>
      <p:sp>
        <p:nvSpPr>
          <p:cNvPr id="20" name="Google Shape;20;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21" name="Google Shape;21;p3"/>
          <p:cNvSpPr txBox="1"/>
          <p:nvPr/>
        </p:nvSpPr>
        <p:spPr>
          <a:xfrm>
            <a:off x="114300" y="84925"/>
            <a:ext cx="7543800"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300" dirty="0">
                <a:latin typeface="Tilt Warp"/>
                <a:ea typeface="Tilt Warp"/>
                <a:cs typeface="Tilt Warp"/>
                <a:sym typeface="Tilt Warp"/>
              </a:rPr>
              <a:t>P.E.E.L Short Answer Question</a:t>
            </a:r>
            <a:endParaRPr sz="3300" dirty="0">
              <a:latin typeface="Tilt Warp"/>
              <a:ea typeface="Tilt Warp"/>
              <a:cs typeface="Tilt Warp"/>
              <a:sym typeface="Tilt Warp"/>
            </a:endParaRPr>
          </a:p>
        </p:txBody>
      </p:sp>
      <p:sp>
        <p:nvSpPr>
          <p:cNvPr id="22" name="Google Shape;22;p3"/>
          <p:cNvSpPr txBox="1"/>
          <p:nvPr/>
        </p:nvSpPr>
        <p:spPr>
          <a:xfrm>
            <a:off x="118500" y="647775"/>
            <a:ext cx="7535400" cy="785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b="1">
                <a:latin typeface="Nunito"/>
                <a:ea typeface="Nunito"/>
                <a:cs typeface="Nunito"/>
                <a:sym typeface="Nunito"/>
              </a:rPr>
              <a:t>Instructions</a:t>
            </a:r>
            <a:r>
              <a:rPr lang="en" sz="1300">
                <a:latin typeface="Nunito"/>
                <a:ea typeface="Nunito"/>
                <a:cs typeface="Nunito"/>
                <a:sym typeface="Nunito"/>
              </a:rPr>
              <a:t>: After reading, answer the following short answer question using evidence from the text. Use the PEEL format to ensure you answer the question, include evidence, and explain how the evidence supports your answer. </a:t>
            </a:r>
            <a:endParaRPr sz="1300">
              <a:latin typeface="Nunito"/>
              <a:ea typeface="Nunito"/>
              <a:cs typeface="Nunito"/>
              <a:sym typeface="Nunito"/>
            </a:endParaRPr>
          </a:p>
        </p:txBody>
      </p:sp>
      <p:pic>
        <p:nvPicPr>
          <p:cNvPr id="23" name="Google Shape;23;p3"/>
          <p:cNvPicPr preferRelativeResize="0"/>
          <p:nvPr/>
        </p:nvPicPr>
        <p:blipFill>
          <a:blip r:embed="rId2">
            <a:alphaModFix/>
          </a:blip>
          <a:stretch>
            <a:fillRect/>
          </a:stretch>
        </p:blipFill>
        <p:spPr>
          <a:xfrm>
            <a:off x="125325" y="9719796"/>
            <a:ext cx="220250" cy="220250"/>
          </a:xfrm>
          <a:prstGeom prst="rect">
            <a:avLst/>
          </a:prstGeom>
          <a:noFill/>
          <a:ln>
            <a:noFill/>
          </a:ln>
        </p:spPr>
      </p:pic>
      <p:sp>
        <p:nvSpPr>
          <p:cNvPr id="24" name="Google Shape;24;p3"/>
          <p:cNvSpPr txBox="1"/>
          <p:nvPr/>
        </p:nvSpPr>
        <p:spPr>
          <a:xfrm>
            <a:off x="292375" y="9660575"/>
            <a:ext cx="184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graphicFrame>
        <p:nvGraphicFramePr>
          <p:cNvPr id="25" name="Google Shape;25;p3"/>
          <p:cNvGraphicFramePr/>
          <p:nvPr>
            <p:extLst>
              <p:ext uri="{D42A27DB-BD31-4B8C-83A1-F6EECF244321}">
                <p14:modId xmlns:p14="http://schemas.microsoft.com/office/powerpoint/2010/main" val="2455738153"/>
              </p:ext>
            </p:extLst>
          </p:nvPr>
        </p:nvGraphicFramePr>
        <p:xfrm>
          <a:off x="239400" y="1385463"/>
          <a:ext cx="7411075" cy="8273505"/>
        </p:xfrm>
        <a:graphic>
          <a:graphicData uri="http://schemas.openxmlformats.org/drawingml/2006/table">
            <a:tbl>
              <a:tblPr>
                <a:noFill/>
                <a:tableStyleId>{58CD9EB5-5D99-4A8D-8517-97354AE5F280}</a:tableStyleId>
              </a:tblPr>
              <a:tblGrid>
                <a:gridCol w="2255400">
                  <a:extLst>
                    <a:ext uri="{9D8B030D-6E8A-4147-A177-3AD203B41FA5}">
                      <a16:colId xmlns:a16="http://schemas.microsoft.com/office/drawing/2014/main" val="20000"/>
                    </a:ext>
                  </a:extLst>
                </a:gridCol>
                <a:gridCol w="5155675">
                  <a:extLst>
                    <a:ext uri="{9D8B030D-6E8A-4147-A177-3AD203B41FA5}">
                      <a16:colId xmlns:a16="http://schemas.microsoft.com/office/drawing/2014/main" val="20001"/>
                    </a:ext>
                  </a:extLst>
                </a:gridCol>
              </a:tblGrid>
              <a:tr h="827575">
                <a:tc gridSpan="2">
                  <a:txBody>
                    <a:bodyPr/>
                    <a:lstStyle/>
                    <a:p>
                      <a:pPr marL="0" lvl="0" indent="0" algn="ctr" rtl="0">
                        <a:spcBef>
                          <a:spcPts val="0"/>
                        </a:spcBef>
                        <a:spcAft>
                          <a:spcPts val="0"/>
                        </a:spcAft>
                        <a:buNone/>
                      </a:pPr>
                      <a:endParaRPr sz="2000" b="1" dirty="0">
                        <a:latin typeface="Nunito"/>
                        <a:ea typeface="Nunito"/>
                        <a:cs typeface="Nunito"/>
                        <a:sym typeface="Nunito"/>
                      </a:endParaRPr>
                    </a:p>
                  </a:txBody>
                  <a:tcPr marL="91425" marR="91425" marT="91425" marB="914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C62D18"/>
                    </a:solidFill>
                  </a:tcPr>
                </a:tc>
                <a:tc hMerge="1">
                  <a:txBody>
                    <a:bodyPr/>
                    <a:lstStyle/>
                    <a:p>
                      <a:endParaRPr lang="en-US"/>
                    </a:p>
                  </a:txBody>
                  <a:tcPr/>
                </a:tc>
                <a:extLst>
                  <a:ext uri="{0D108BD9-81ED-4DB2-BD59-A6C34878D82A}">
                    <a16:rowId xmlns:a16="http://schemas.microsoft.com/office/drawing/2014/main" val="10000"/>
                  </a:ext>
                </a:extLst>
              </a:tr>
              <a:tr h="1737250">
                <a:tc>
                  <a:txBody>
                    <a:bodyPr/>
                    <a:lstStyle/>
                    <a:p>
                      <a:pPr marL="0" lvl="0" indent="0" algn="ctr" rtl="0">
                        <a:spcBef>
                          <a:spcPts val="0"/>
                        </a:spcBef>
                        <a:spcAft>
                          <a:spcPts val="0"/>
                        </a:spcAft>
                        <a:buNone/>
                      </a:pPr>
                      <a:r>
                        <a:rPr lang="en" sz="2200" b="1" dirty="0">
                          <a:solidFill>
                            <a:schemeClr val="bg1"/>
                          </a:solidFill>
                          <a:latin typeface="Nunito"/>
                          <a:ea typeface="Nunito"/>
                          <a:cs typeface="Nunito"/>
                          <a:sym typeface="Nunito"/>
                        </a:rPr>
                        <a:t>POINT: </a:t>
                      </a:r>
                      <a:endParaRPr sz="2200" b="1" dirty="0">
                        <a:solidFill>
                          <a:schemeClr val="bg1"/>
                        </a:solidFill>
                        <a:latin typeface="Nunito"/>
                        <a:ea typeface="Nunito"/>
                        <a:cs typeface="Nunito"/>
                        <a:sym typeface="Nunito"/>
                      </a:endParaRPr>
                    </a:p>
                    <a:p>
                      <a:pPr marL="0" lvl="0" indent="0" algn="ctr" rtl="0">
                        <a:spcBef>
                          <a:spcPts val="0"/>
                        </a:spcBef>
                        <a:spcAft>
                          <a:spcPts val="0"/>
                        </a:spcAft>
                        <a:buNone/>
                      </a:pPr>
                      <a:r>
                        <a:rPr lang="en" sz="1800" dirty="0">
                          <a:solidFill>
                            <a:schemeClr val="bg1"/>
                          </a:solidFill>
                          <a:latin typeface="Nunito"/>
                          <a:ea typeface="Nunito"/>
                          <a:cs typeface="Nunito"/>
                          <a:sym typeface="Nunito"/>
                        </a:rPr>
                        <a:t>Make your point. </a:t>
                      </a:r>
                      <a:endParaRPr sz="1800" dirty="0">
                        <a:solidFill>
                          <a:schemeClr val="bg1"/>
                        </a:solidFill>
                        <a:latin typeface="Nunito"/>
                        <a:ea typeface="Nunito"/>
                        <a:cs typeface="Nunito"/>
                        <a:sym typeface="Nunito"/>
                      </a:endParaRPr>
                    </a:p>
                  </a:txBody>
                  <a:tcPr marL="91425" marR="91425" marT="91425" marB="9142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C62D18"/>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1737250">
                <a:tc>
                  <a:txBody>
                    <a:bodyPr/>
                    <a:lstStyle/>
                    <a:p>
                      <a:pPr marL="0" lvl="0" indent="0" algn="ctr" rtl="0">
                        <a:spcBef>
                          <a:spcPts val="0"/>
                        </a:spcBef>
                        <a:spcAft>
                          <a:spcPts val="0"/>
                        </a:spcAft>
                        <a:buNone/>
                      </a:pPr>
                      <a:r>
                        <a:rPr lang="en" sz="2200" b="1" dirty="0">
                          <a:solidFill>
                            <a:schemeClr val="bg1"/>
                          </a:solidFill>
                          <a:latin typeface="Nunito"/>
                          <a:ea typeface="Nunito"/>
                          <a:cs typeface="Nunito"/>
                          <a:sym typeface="Nunito"/>
                        </a:rPr>
                        <a:t>EVIDENCE: </a:t>
                      </a:r>
                      <a:endParaRPr sz="2200" b="1" dirty="0">
                        <a:solidFill>
                          <a:schemeClr val="bg1"/>
                        </a:solidFill>
                        <a:latin typeface="Nunito"/>
                        <a:ea typeface="Nunito"/>
                        <a:cs typeface="Nunito"/>
                        <a:sym typeface="Nunito"/>
                      </a:endParaRPr>
                    </a:p>
                    <a:p>
                      <a:pPr marL="0" lvl="0" indent="0" algn="ctr" rtl="0">
                        <a:spcBef>
                          <a:spcPts val="0"/>
                        </a:spcBef>
                        <a:spcAft>
                          <a:spcPts val="0"/>
                        </a:spcAft>
                        <a:buNone/>
                      </a:pPr>
                      <a:r>
                        <a:rPr lang="en" sz="1800" dirty="0">
                          <a:solidFill>
                            <a:schemeClr val="bg1"/>
                          </a:solidFill>
                          <a:latin typeface="Nunito"/>
                          <a:ea typeface="Nunito"/>
                          <a:cs typeface="Nunito"/>
                          <a:sym typeface="Nunito"/>
                        </a:rPr>
                        <a:t>Back it up or support your point with evidence from the text. </a:t>
                      </a:r>
                      <a:endParaRPr sz="1800" dirty="0">
                        <a:solidFill>
                          <a:schemeClr val="bg1"/>
                        </a:solidFill>
                        <a:latin typeface="Nunito"/>
                        <a:ea typeface="Nunito"/>
                        <a:cs typeface="Nunito"/>
                        <a:sym typeface="Nunito"/>
                      </a:endParaRPr>
                    </a:p>
                  </a:txBody>
                  <a:tcPr marL="91425" marR="91425" marT="91425" marB="9142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C62D18"/>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1826025">
                <a:tc>
                  <a:txBody>
                    <a:bodyPr/>
                    <a:lstStyle/>
                    <a:p>
                      <a:pPr marL="0" lvl="0" indent="0" algn="ctr" rtl="0">
                        <a:spcBef>
                          <a:spcPts val="0"/>
                        </a:spcBef>
                        <a:spcAft>
                          <a:spcPts val="0"/>
                        </a:spcAft>
                        <a:buNone/>
                      </a:pPr>
                      <a:r>
                        <a:rPr lang="en" sz="2200" b="1" dirty="0">
                          <a:solidFill>
                            <a:schemeClr val="bg1"/>
                          </a:solidFill>
                          <a:latin typeface="Nunito"/>
                          <a:ea typeface="Nunito"/>
                          <a:cs typeface="Nunito"/>
                          <a:sym typeface="Nunito"/>
                        </a:rPr>
                        <a:t>EXPLANATION:</a:t>
                      </a:r>
                      <a:endParaRPr sz="2200" b="1" dirty="0">
                        <a:solidFill>
                          <a:schemeClr val="bg1"/>
                        </a:solidFill>
                        <a:latin typeface="Nunito"/>
                        <a:ea typeface="Nunito"/>
                        <a:cs typeface="Nunito"/>
                        <a:sym typeface="Nunito"/>
                      </a:endParaRPr>
                    </a:p>
                    <a:p>
                      <a:pPr marL="0" lvl="0" indent="0" algn="ctr" rtl="0">
                        <a:spcBef>
                          <a:spcPts val="0"/>
                        </a:spcBef>
                        <a:spcAft>
                          <a:spcPts val="0"/>
                        </a:spcAft>
                        <a:buNone/>
                      </a:pPr>
                      <a:r>
                        <a:rPr lang="en" sz="1800" dirty="0">
                          <a:solidFill>
                            <a:schemeClr val="bg1"/>
                          </a:solidFill>
                          <a:latin typeface="Nunito"/>
                          <a:ea typeface="Nunito"/>
                          <a:cs typeface="Nunito"/>
                          <a:sym typeface="Nunito"/>
                        </a:rPr>
                        <a:t>Explain the evidence in your own words and elaborate on its significance.</a:t>
                      </a:r>
                      <a:endParaRPr sz="1800" dirty="0">
                        <a:solidFill>
                          <a:schemeClr val="bg1"/>
                        </a:solidFill>
                        <a:latin typeface="Nunito"/>
                        <a:ea typeface="Nunito"/>
                        <a:cs typeface="Nunito"/>
                        <a:sym typeface="Nunito"/>
                      </a:endParaRPr>
                    </a:p>
                  </a:txBody>
                  <a:tcPr marL="91425" marR="91425" marT="91425" marB="9142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C62D18"/>
                    </a:solidFill>
                  </a:tcPr>
                </a:tc>
                <a:tc>
                  <a:txBody>
                    <a:bodyPr/>
                    <a:lstStyle/>
                    <a:p>
                      <a:pPr marL="0" lvl="0" indent="0" algn="l" rtl="0">
                        <a:spcBef>
                          <a:spcPts val="0"/>
                        </a:spcBef>
                        <a:spcAft>
                          <a:spcPts val="0"/>
                        </a:spcAft>
                        <a:buNone/>
                      </a:pPr>
                      <a:endParaRPr/>
                    </a:p>
                  </a:txBody>
                  <a:tcPr marL="91425" marR="91425" marT="91425" marB="914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2081700">
                <a:tc>
                  <a:txBody>
                    <a:bodyPr/>
                    <a:lstStyle/>
                    <a:p>
                      <a:pPr marL="0" lvl="0" indent="0" algn="ctr" rtl="0">
                        <a:spcBef>
                          <a:spcPts val="0"/>
                        </a:spcBef>
                        <a:spcAft>
                          <a:spcPts val="0"/>
                        </a:spcAft>
                        <a:buNone/>
                      </a:pPr>
                      <a:r>
                        <a:rPr lang="en" sz="2200" b="1" dirty="0">
                          <a:solidFill>
                            <a:schemeClr val="bg1"/>
                          </a:solidFill>
                          <a:latin typeface="Nunito"/>
                          <a:ea typeface="Nunito"/>
                          <a:cs typeface="Nunito"/>
                          <a:sym typeface="Nunito"/>
                        </a:rPr>
                        <a:t>LINK</a:t>
                      </a:r>
                      <a:r>
                        <a:rPr lang="en" sz="2200" dirty="0">
                          <a:solidFill>
                            <a:schemeClr val="bg1"/>
                          </a:solidFill>
                          <a:latin typeface="Nunito"/>
                          <a:ea typeface="Nunito"/>
                          <a:cs typeface="Nunito"/>
                          <a:sym typeface="Nunito"/>
                        </a:rPr>
                        <a:t>: </a:t>
                      </a:r>
                      <a:endParaRPr sz="2200" dirty="0">
                        <a:solidFill>
                          <a:schemeClr val="bg1"/>
                        </a:solidFill>
                        <a:latin typeface="Nunito"/>
                        <a:ea typeface="Nunito"/>
                        <a:cs typeface="Nunito"/>
                        <a:sym typeface="Nunito"/>
                      </a:endParaRPr>
                    </a:p>
                    <a:p>
                      <a:pPr marL="0" lvl="0" indent="0" algn="ctr" rtl="0">
                        <a:spcBef>
                          <a:spcPts val="0"/>
                        </a:spcBef>
                        <a:spcAft>
                          <a:spcPts val="0"/>
                        </a:spcAft>
                        <a:buNone/>
                      </a:pPr>
                      <a:r>
                        <a:rPr lang="en" sz="1800" dirty="0">
                          <a:solidFill>
                            <a:schemeClr val="bg1"/>
                          </a:solidFill>
                          <a:latin typeface="Nunito"/>
                          <a:ea typeface="Nunito"/>
                          <a:cs typeface="Nunito"/>
                          <a:sym typeface="Nunito"/>
                        </a:rPr>
                        <a:t>Link this point to the next point or back to the main point you made. </a:t>
                      </a:r>
                      <a:endParaRPr sz="1800" dirty="0">
                        <a:solidFill>
                          <a:schemeClr val="bg1"/>
                        </a:solidFill>
                        <a:latin typeface="Nunito"/>
                        <a:ea typeface="Nunito"/>
                        <a:cs typeface="Nunito"/>
                        <a:sym typeface="Nunito"/>
                      </a:endParaRPr>
                    </a:p>
                  </a:txBody>
                  <a:tcPr marL="91425" marR="91425" marT="91425" marB="91425" anchor="ctr">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rgbClr val="C62D18"/>
                    </a:solidFill>
                  </a:tcPr>
                </a:tc>
                <a:tc>
                  <a:txBody>
                    <a:bodyPr/>
                    <a:lstStyle/>
                    <a:p>
                      <a:pPr marL="0" lvl="0" indent="0" algn="l" rtl="0">
                        <a:spcBef>
                          <a:spcPts val="0"/>
                        </a:spcBef>
                        <a:spcAft>
                          <a:spcPts val="0"/>
                        </a:spcAft>
                        <a:buNone/>
                      </a:pPr>
                      <a:endParaRPr dirty="0"/>
                    </a:p>
                  </a:txBody>
                  <a:tcPr marL="91425" marR="91425" marT="91425" marB="91425">
                    <a:lnL w="28575"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26" name="Google Shape;26;p3"/>
          <p:cNvSpPr txBox="1">
            <a:spLocks noGrp="1"/>
          </p:cNvSpPr>
          <p:nvPr>
            <p:ph type="subTitle" idx="1"/>
          </p:nvPr>
        </p:nvSpPr>
        <p:spPr>
          <a:xfrm>
            <a:off x="298150" y="1449297"/>
            <a:ext cx="7293600" cy="692700"/>
          </a:xfrm>
          <a:prstGeom prst="rect">
            <a:avLst/>
          </a:prstGeom>
          <a:solidFill>
            <a:schemeClr val="lt1"/>
          </a:solidFill>
        </p:spPr>
        <p:txBody>
          <a:bodyPr spcFirstLastPara="1" wrap="square" lIns="91425" tIns="91425" rIns="91425" bIns="91425" anchor="t" anchorCtr="0">
            <a:normAutofit/>
          </a:bodyPr>
          <a:lstStyle>
            <a:lvl1pPr lvl="0">
              <a:spcBef>
                <a:spcPts val="0"/>
              </a:spcBef>
              <a:spcAft>
                <a:spcPts val="0"/>
              </a:spcAft>
              <a:buClr>
                <a:schemeClr val="dk1"/>
              </a:buClr>
              <a:buSzPts val="1400"/>
              <a:buFont typeface="Nunito"/>
              <a:buNone/>
              <a:defRPr sz="1400" b="1">
                <a:solidFill>
                  <a:schemeClr val="dk1"/>
                </a:solidFill>
                <a:latin typeface="Nunito"/>
                <a:ea typeface="Nunito"/>
                <a:cs typeface="Nunito"/>
                <a:sym typeface="Nuni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3"/>
          <p:cNvSpPr txBox="1">
            <a:spLocks noGrp="1"/>
          </p:cNvSpPr>
          <p:nvPr>
            <p:ph type="subTitle" idx="2"/>
          </p:nvPr>
        </p:nvSpPr>
        <p:spPr>
          <a:xfrm>
            <a:off x="2494775" y="2169450"/>
            <a:ext cx="5053200" cy="1726800"/>
          </a:xfrm>
          <a:prstGeom prst="rect">
            <a:avLst/>
          </a:prstGeom>
        </p:spPr>
        <p:txBody>
          <a:bodyPr spcFirstLastPara="1" wrap="square" lIns="91425" tIns="91425" rIns="91425" bIns="91425" anchor="t" anchorCtr="0">
            <a:normAutofit/>
          </a:bodyPr>
          <a:lstStyle>
            <a:lvl1pPr lv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3"/>
          <p:cNvSpPr txBox="1">
            <a:spLocks noGrp="1"/>
          </p:cNvSpPr>
          <p:nvPr>
            <p:ph type="subTitle" idx="3"/>
          </p:nvPr>
        </p:nvSpPr>
        <p:spPr>
          <a:xfrm>
            <a:off x="2494800" y="3928500"/>
            <a:ext cx="5053200" cy="17268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9" name="Google Shape;29;p3"/>
          <p:cNvSpPr txBox="1">
            <a:spLocks noGrp="1"/>
          </p:cNvSpPr>
          <p:nvPr>
            <p:ph type="subTitle" idx="4"/>
          </p:nvPr>
        </p:nvSpPr>
        <p:spPr>
          <a:xfrm>
            <a:off x="2494775" y="5687550"/>
            <a:ext cx="5053200" cy="18261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0" name="Google Shape;30;p3"/>
          <p:cNvSpPr txBox="1">
            <a:spLocks noGrp="1"/>
          </p:cNvSpPr>
          <p:nvPr>
            <p:ph type="subTitle" idx="5"/>
          </p:nvPr>
        </p:nvSpPr>
        <p:spPr>
          <a:xfrm>
            <a:off x="2494800" y="7631075"/>
            <a:ext cx="5053200" cy="19641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Key Vocabulary 1">
  <p:cSld name="BIG_NUMBER">
    <p:spTree>
      <p:nvGrpSpPr>
        <p:cNvPr id="1" name="Shape 31"/>
        <p:cNvGrpSpPr/>
        <p:nvPr/>
      </p:nvGrpSpPr>
      <p:grpSpPr>
        <a:xfrm>
          <a:off x="0" y="0"/>
          <a:ext cx="0" cy="0"/>
          <a:chOff x="0" y="0"/>
          <a:chExt cx="0" cy="0"/>
        </a:xfrm>
      </p:grpSpPr>
      <p:sp>
        <p:nvSpPr>
          <p:cNvPr id="32" name="Google Shape;32;p4"/>
          <p:cNvSpPr/>
          <p:nvPr/>
        </p:nvSpPr>
        <p:spPr>
          <a:xfrm>
            <a:off x="233850" y="1294750"/>
            <a:ext cx="19842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Vocabulary Term </a:t>
            </a:r>
            <a:endParaRPr dirty="0">
              <a:solidFill>
                <a:schemeClr val="bg1"/>
              </a:solidFill>
              <a:latin typeface="Tilt Warp"/>
              <a:ea typeface="Tilt Warp"/>
              <a:cs typeface="Tilt Warp"/>
              <a:sym typeface="Tilt Warp"/>
            </a:endParaRPr>
          </a:p>
        </p:txBody>
      </p:sp>
      <p:sp>
        <p:nvSpPr>
          <p:cNvPr id="33" name="Google Shape;33;p4"/>
          <p:cNvSpPr txBox="1"/>
          <p:nvPr/>
        </p:nvSpPr>
        <p:spPr>
          <a:xfrm>
            <a:off x="302925" y="1604880"/>
            <a:ext cx="18456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34" name="Google Shape;34;p4"/>
          <p:cNvSpPr/>
          <p:nvPr/>
        </p:nvSpPr>
        <p:spPr>
          <a:xfrm>
            <a:off x="2323650" y="1294750"/>
            <a:ext cx="23583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Use It In A Sentence: </a:t>
            </a:r>
            <a:endParaRPr dirty="0">
              <a:solidFill>
                <a:schemeClr val="bg1"/>
              </a:solidFill>
              <a:latin typeface="Tilt Warp"/>
              <a:ea typeface="Tilt Warp"/>
              <a:cs typeface="Tilt Warp"/>
              <a:sym typeface="Tilt Warp"/>
            </a:endParaRPr>
          </a:p>
        </p:txBody>
      </p:sp>
      <p:sp>
        <p:nvSpPr>
          <p:cNvPr id="35" name="Google Shape;35;p4"/>
          <p:cNvSpPr txBox="1"/>
          <p:nvPr/>
        </p:nvSpPr>
        <p:spPr>
          <a:xfrm>
            <a:off x="2389750" y="1604880"/>
            <a:ext cx="22263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36" name="Google Shape;36;p4"/>
          <p:cNvSpPr/>
          <p:nvPr/>
        </p:nvSpPr>
        <p:spPr>
          <a:xfrm>
            <a:off x="4787550" y="1294750"/>
            <a:ext cx="27510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lt Warp"/>
                <a:ea typeface="Tilt Warp"/>
                <a:cs typeface="Tilt Warp"/>
                <a:sym typeface="Tilt Warp"/>
              </a:rPr>
              <a:t>An Image to Represent It:</a:t>
            </a:r>
            <a:endParaRPr>
              <a:latin typeface="Tilt Warp"/>
              <a:ea typeface="Tilt Warp"/>
              <a:cs typeface="Tilt Warp"/>
              <a:sym typeface="Tilt Warp"/>
            </a:endParaRPr>
          </a:p>
        </p:txBody>
      </p:sp>
      <p:sp>
        <p:nvSpPr>
          <p:cNvPr id="37" name="Google Shape;37;p4"/>
          <p:cNvSpPr txBox="1"/>
          <p:nvPr/>
        </p:nvSpPr>
        <p:spPr>
          <a:xfrm>
            <a:off x="4885200" y="1604880"/>
            <a:ext cx="25977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38" name="Google Shape;38;p4"/>
          <p:cNvSpPr txBox="1"/>
          <p:nvPr/>
        </p:nvSpPr>
        <p:spPr>
          <a:xfrm>
            <a:off x="157650" y="141050"/>
            <a:ext cx="7535400"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300">
                <a:latin typeface="Tilt Warp"/>
                <a:ea typeface="Tilt Warp"/>
                <a:cs typeface="Tilt Warp"/>
                <a:sym typeface="Tilt Warp"/>
              </a:rPr>
              <a:t>Key Vocabulary </a:t>
            </a:r>
            <a:endParaRPr sz="3300">
              <a:latin typeface="Tilt Warp"/>
              <a:ea typeface="Tilt Warp"/>
              <a:cs typeface="Tilt Warp"/>
              <a:sym typeface="Tilt Warp"/>
            </a:endParaRPr>
          </a:p>
        </p:txBody>
      </p:sp>
      <p:sp>
        <p:nvSpPr>
          <p:cNvPr id="39" name="Google Shape;39;p4"/>
          <p:cNvSpPr txBox="1"/>
          <p:nvPr/>
        </p:nvSpPr>
        <p:spPr>
          <a:xfrm>
            <a:off x="118500" y="679150"/>
            <a:ext cx="75354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dirty="0">
                <a:latin typeface="Nunito"/>
                <a:ea typeface="Nunito"/>
                <a:cs typeface="Nunito"/>
                <a:sym typeface="Nunito"/>
              </a:rPr>
              <a:t>Instructions</a:t>
            </a:r>
            <a:r>
              <a:rPr lang="en" dirty="0">
                <a:latin typeface="Nunito"/>
                <a:ea typeface="Nunito"/>
                <a:cs typeface="Nunito"/>
                <a:sym typeface="Nunito"/>
              </a:rPr>
              <a:t>: For each term, use the word in a sentence that shows you understand it’s definition. Then create an image to represent the term. Be ready to explain the image.</a:t>
            </a:r>
            <a:endParaRPr dirty="0">
              <a:latin typeface="Nunito"/>
              <a:ea typeface="Nunito"/>
              <a:cs typeface="Nunito"/>
              <a:sym typeface="Nunito"/>
            </a:endParaRPr>
          </a:p>
        </p:txBody>
      </p:sp>
      <p:sp>
        <p:nvSpPr>
          <p:cNvPr id="40" name="Google Shape;40;p4"/>
          <p:cNvSpPr txBox="1">
            <a:spLocks noGrp="1"/>
          </p:cNvSpPr>
          <p:nvPr>
            <p:ph type="subTitle" idx="1"/>
          </p:nvPr>
        </p:nvSpPr>
        <p:spPr>
          <a:xfrm>
            <a:off x="302925" y="1604880"/>
            <a:ext cx="18741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1" name="Google Shape;41;p4"/>
          <p:cNvSpPr txBox="1">
            <a:spLocks noGrp="1"/>
          </p:cNvSpPr>
          <p:nvPr>
            <p:ph type="subTitle" idx="2"/>
          </p:nvPr>
        </p:nvSpPr>
        <p:spPr>
          <a:xfrm>
            <a:off x="2389750" y="1604880"/>
            <a:ext cx="22263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2" name="Google Shape;42;p4"/>
          <p:cNvSpPr txBox="1">
            <a:spLocks noGrp="1"/>
          </p:cNvSpPr>
          <p:nvPr>
            <p:ph type="subTitle" idx="3"/>
          </p:nvPr>
        </p:nvSpPr>
        <p:spPr>
          <a:xfrm>
            <a:off x="4857075" y="1598440"/>
            <a:ext cx="25977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3" name="Google Shape;43;p4"/>
          <p:cNvSpPr/>
          <p:nvPr/>
        </p:nvSpPr>
        <p:spPr>
          <a:xfrm>
            <a:off x="248125" y="2945788"/>
            <a:ext cx="19842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Vocabulary Term </a:t>
            </a:r>
            <a:endParaRPr dirty="0">
              <a:solidFill>
                <a:schemeClr val="bg1"/>
              </a:solidFill>
              <a:latin typeface="Tilt Warp"/>
              <a:ea typeface="Tilt Warp"/>
              <a:cs typeface="Tilt Warp"/>
              <a:sym typeface="Tilt Warp"/>
            </a:endParaRPr>
          </a:p>
        </p:txBody>
      </p:sp>
      <p:sp>
        <p:nvSpPr>
          <p:cNvPr id="44" name="Google Shape;44;p4"/>
          <p:cNvSpPr txBox="1"/>
          <p:nvPr/>
        </p:nvSpPr>
        <p:spPr>
          <a:xfrm>
            <a:off x="317200" y="3255918"/>
            <a:ext cx="18456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45" name="Google Shape;45;p4"/>
          <p:cNvSpPr/>
          <p:nvPr/>
        </p:nvSpPr>
        <p:spPr>
          <a:xfrm>
            <a:off x="2337925" y="2945788"/>
            <a:ext cx="23583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lt Warp"/>
                <a:ea typeface="Tilt Warp"/>
                <a:cs typeface="Tilt Warp"/>
                <a:sym typeface="Tilt Warp"/>
              </a:rPr>
              <a:t>Use It In A Sentence: </a:t>
            </a:r>
            <a:endParaRPr>
              <a:latin typeface="Tilt Warp"/>
              <a:ea typeface="Tilt Warp"/>
              <a:cs typeface="Tilt Warp"/>
              <a:sym typeface="Tilt Warp"/>
            </a:endParaRPr>
          </a:p>
        </p:txBody>
      </p:sp>
      <p:sp>
        <p:nvSpPr>
          <p:cNvPr id="46" name="Google Shape;46;p4"/>
          <p:cNvSpPr txBox="1"/>
          <p:nvPr/>
        </p:nvSpPr>
        <p:spPr>
          <a:xfrm>
            <a:off x="2404025" y="3255918"/>
            <a:ext cx="22263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47" name="Google Shape;47;p4"/>
          <p:cNvSpPr/>
          <p:nvPr/>
        </p:nvSpPr>
        <p:spPr>
          <a:xfrm>
            <a:off x="4801825" y="2945788"/>
            <a:ext cx="27510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lt Warp"/>
                <a:ea typeface="Tilt Warp"/>
                <a:cs typeface="Tilt Warp"/>
                <a:sym typeface="Tilt Warp"/>
              </a:rPr>
              <a:t>An Image to Represent It:</a:t>
            </a:r>
            <a:endParaRPr>
              <a:latin typeface="Tilt Warp"/>
              <a:ea typeface="Tilt Warp"/>
              <a:cs typeface="Tilt Warp"/>
              <a:sym typeface="Tilt Warp"/>
            </a:endParaRPr>
          </a:p>
        </p:txBody>
      </p:sp>
      <p:sp>
        <p:nvSpPr>
          <p:cNvPr id="48" name="Google Shape;48;p4"/>
          <p:cNvSpPr txBox="1"/>
          <p:nvPr/>
        </p:nvSpPr>
        <p:spPr>
          <a:xfrm>
            <a:off x="4899475" y="3255918"/>
            <a:ext cx="25977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49" name="Google Shape;49;p4"/>
          <p:cNvSpPr txBox="1">
            <a:spLocks noGrp="1"/>
          </p:cNvSpPr>
          <p:nvPr>
            <p:ph type="subTitle" idx="4"/>
          </p:nvPr>
        </p:nvSpPr>
        <p:spPr>
          <a:xfrm>
            <a:off x="317200" y="3255918"/>
            <a:ext cx="18741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0" name="Google Shape;50;p4"/>
          <p:cNvSpPr txBox="1">
            <a:spLocks noGrp="1"/>
          </p:cNvSpPr>
          <p:nvPr>
            <p:ph type="subTitle" idx="5"/>
          </p:nvPr>
        </p:nvSpPr>
        <p:spPr>
          <a:xfrm>
            <a:off x="2404025" y="3255918"/>
            <a:ext cx="22263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1" name="Google Shape;51;p4"/>
          <p:cNvSpPr txBox="1">
            <a:spLocks noGrp="1"/>
          </p:cNvSpPr>
          <p:nvPr>
            <p:ph type="subTitle" idx="6"/>
          </p:nvPr>
        </p:nvSpPr>
        <p:spPr>
          <a:xfrm>
            <a:off x="4871350" y="3249478"/>
            <a:ext cx="25977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2" name="Google Shape;52;p4"/>
          <p:cNvSpPr/>
          <p:nvPr/>
        </p:nvSpPr>
        <p:spPr>
          <a:xfrm>
            <a:off x="248125" y="4596827"/>
            <a:ext cx="19842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Vocabulary Term </a:t>
            </a:r>
            <a:endParaRPr dirty="0">
              <a:solidFill>
                <a:schemeClr val="bg1"/>
              </a:solidFill>
              <a:latin typeface="Tilt Warp"/>
              <a:ea typeface="Tilt Warp"/>
              <a:cs typeface="Tilt Warp"/>
              <a:sym typeface="Tilt Warp"/>
            </a:endParaRPr>
          </a:p>
        </p:txBody>
      </p:sp>
      <p:sp>
        <p:nvSpPr>
          <p:cNvPr id="53" name="Google Shape;53;p4"/>
          <p:cNvSpPr txBox="1"/>
          <p:nvPr/>
        </p:nvSpPr>
        <p:spPr>
          <a:xfrm>
            <a:off x="317200" y="4906957"/>
            <a:ext cx="18456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54" name="Google Shape;54;p4"/>
          <p:cNvSpPr/>
          <p:nvPr/>
        </p:nvSpPr>
        <p:spPr>
          <a:xfrm>
            <a:off x="2337925" y="4596827"/>
            <a:ext cx="23583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lt Warp"/>
                <a:ea typeface="Tilt Warp"/>
                <a:cs typeface="Tilt Warp"/>
                <a:sym typeface="Tilt Warp"/>
              </a:rPr>
              <a:t>Use It In A Sentence: </a:t>
            </a:r>
            <a:endParaRPr>
              <a:latin typeface="Tilt Warp"/>
              <a:ea typeface="Tilt Warp"/>
              <a:cs typeface="Tilt Warp"/>
              <a:sym typeface="Tilt Warp"/>
            </a:endParaRPr>
          </a:p>
        </p:txBody>
      </p:sp>
      <p:sp>
        <p:nvSpPr>
          <p:cNvPr id="55" name="Google Shape;55;p4"/>
          <p:cNvSpPr txBox="1"/>
          <p:nvPr/>
        </p:nvSpPr>
        <p:spPr>
          <a:xfrm>
            <a:off x="2404025" y="4906957"/>
            <a:ext cx="22263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56" name="Google Shape;56;p4"/>
          <p:cNvSpPr/>
          <p:nvPr/>
        </p:nvSpPr>
        <p:spPr>
          <a:xfrm>
            <a:off x="4801825" y="4596827"/>
            <a:ext cx="27510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lt Warp"/>
                <a:ea typeface="Tilt Warp"/>
                <a:cs typeface="Tilt Warp"/>
                <a:sym typeface="Tilt Warp"/>
              </a:rPr>
              <a:t>An Image to Represent It:</a:t>
            </a:r>
            <a:endParaRPr>
              <a:latin typeface="Tilt Warp"/>
              <a:ea typeface="Tilt Warp"/>
              <a:cs typeface="Tilt Warp"/>
              <a:sym typeface="Tilt Warp"/>
            </a:endParaRPr>
          </a:p>
        </p:txBody>
      </p:sp>
      <p:sp>
        <p:nvSpPr>
          <p:cNvPr id="57" name="Google Shape;57;p4"/>
          <p:cNvSpPr txBox="1"/>
          <p:nvPr/>
        </p:nvSpPr>
        <p:spPr>
          <a:xfrm>
            <a:off x="4899475" y="4906957"/>
            <a:ext cx="25977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58" name="Google Shape;58;p4"/>
          <p:cNvSpPr txBox="1">
            <a:spLocks noGrp="1"/>
          </p:cNvSpPr>
          <p:nvPr>
            <p:ph type="subTitle" idx="7"/>
          </p:nvPr>
        </p:nvSpPr>
        <p:spPr>
          <a:xfrm>
            <a:off x="317200" y="4906957"/>
            <a:ext cx="18741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9" name="Google Shape;59;p4"/>
          <p:cNvSpPr txBox="1">
            <a:spLocks noGrp="1"/>
          </p:cNvSpPr>
          <p:nvPr>
            <p:ph type="subTitle" idx="8"/>
          </p:nvPr>
        </p:nvSpPr>
        <p:spPr>
          <a:xfrm>
            <a:off x="2404025" y="4906957"/>
            <a:ext cx="22263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0" name="Google Shape;60;p4"/>
          <p:cNvSpPr txBox="1">
            <a:spLocks noGrp="1"/>
          </p:cNvSpPr>
          <p:nvPr>
            <p:ph type="subTitle" idx="9"/>
          </p:nvPr>
        </p:nvSpPr>
        <p:spPr>
          <a:xfrm>
            <a:off x="4871350" y="4900517"/>
            <a:ext cx="25977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1" name="Google Shape;61;p4"/>
          <p:cNvSpPr/>
          <p:nvPr/>
        </p:nvSpPr>
        <p:spPr>
          <a:xfrm>
            <a:off x="248125" y="6247865"/>
            <a:ext cx="19842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Vocabulary Term </a:t>
            </a:r>
            <a:endParaRPr dirty="0">
              <a:solidFill>
                <a:schemeClr val="bg1"/>
              </a:solidFill>
              <a:latin typeface="Tilt Warp"/>
              <a:ea typeface="Tilt Warp"/>
              <a:cs typeface="Tilt Warp"/>
              <a:sym typeface="Tilt Warp"/>
            </a:endParaRPr>
          </a:p>
        </p:txBody>
      </p:sp>
      <p:sp>
        <p:nvSpPr>
          <p:cNvPr id="62" name="Google Shape;62;p4"/>
          <p:cNvSpPr txBox="1"/>
          <p:nvPr/>
        </p:nvSpPr>
        <p:spPr>
          <a:xfrm>
            <a:off x="317200" y="6557995"/>
            <a:ext cx="18456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63" name="Google Shape;63;p4"/>
          <p:cNvSpPr/>
          <p:nvPr/>
        </p:nvSpPr>
        <p:spPr>
          <a:xfrm>
            <a:off x="2337925" y="6247865"/>
            <a:ext cx="23583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lt Warp"/>
                <a:ea typeface="Tilt Warp"/>
                <a:cs typeface="Tilt Warp"/>
                <a:sym typeface="Tilt Warp"/>
              </a:rPr>
              <a:t>Use It In A Sentence: </a:t>
            </a:r>
            <a:endParaRPr>
              <a:latin typeface="Tilt Warp"/>
              <a:ea typeface="Tilt Warp"/>
              <a:cs typeface="Tilt Warp"/>
              <a:sym typeface="Tilt Warp"/>
            </a:endParaRPr>
          </a:p>
        </p:txBody>
      </p:sp>
      <p:sp>
        <p:nvSpPr>
          <p:cNvPr id="64" name="Google Shape;64;p4"/>
          <p:cNvSpPr txBox="1"/>
          <p:nvPr/>
        </p:nvSpPr>
        <p:spPr>
          <a:xfrm>
            <a:off x="2404025" y="6557995"/>
            <a:ext cx="22263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65" name="Google Shape;65;p4"/>
          <p:cNvSpPr/>
          <p:nvPr/>
        </p:nvSpPr>
        <p:spPr>
          <a:xfrm>
            <a:off x="4801825" y="6247865"/>
            <a:ext cx="27510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lt Warp"/>
                <a:ea typeface="Tilt Warp"/>
                <a:cs typeface="Tilt Warp"/>
                <a:sym typeface="Tilt Warp"/>
              </a:rPr>
              <a:t>An Image to Represent It:</a:t>
            </a:r>
            <a:endParaRPr>
              <a:latin typeface="Tilt Warp"/>
              <a:ea typeface="Tilt Warp"/>
              <a:cs typeface="Tilt Warp"/>
              <a:sym typeface="Tilt Warp"/>
            </a:endParaRPr>
          </a:p>
        </p:txBody>
      </p:sp>
      <p:sp>
        <p:nvSpPr>
          <p:cNvPr id="66" name="Google Shape;66;p4"/>
          <p:cNvSpPr txBox="1"/>
          <p:nvPr/>
        </p:nvSpPr>
        <p:spPr>
          <a:xfrm>
            <a:off x="4899475" y="6557995"/>
            <a:ext cx="25977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67" name="Google Shape;67;p4"/>
          <p:cNvSpPr txBox="1">
            <a:spLocks noGrp="1"/>
          </p:cNvSpPr>
          <p:nvPr>
            <p:ph type="subTitle" idx="13"/>
          </p:nvPr>
        </p:nvSpPr>
        <p:spPr>
          <a:xfrm>
            <a:off x="317200" y="6557995"/>
            <a:ext cx="18741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8" name="Google Shape;68;p4"/>
          <p:cNvSpPr txBox="1">
            <a:spLocks noGrp="1"/>
          </p:cNvSpPr>
          <p:nvPr>
            <p:ph type="subTitle" idx="14"/>
          </p:nvPr>
        </p:nvSpPr>
        <p:spPr>
          <a:xfrm>
            <a:off x="2404025" y="6557995"/>
            <a:ext cx="22263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9" name="Google Shape;69;p4"/>
          <p:cNvSpPr txBox="1">
            <a:spLocks noGrp="1"/>
          </p:cNvSpPr>
          <p:nvPr>
            <p:ph type="subTitle" idx="15"/>
          </p:nvPr>
        </p:nvSpPr>
        <p:spPr>
          <a:xfrm>
            <a:off x="4871350" y="6551555"/>
            <a:ext cx="25977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0" name="Google Shape;70;p4"/>
          <p:cNvSpPr/>
          <p:nvPr/>
        </p:nvSpPr>
        <p:spPr>
          <a:xfrm>
            <a:off x="233850" y="7898904"/>
            <a:ext cx="19842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bg1"/>
                </a:solidFill>
                <a:latin typeface="Tilt Warp"/>
                <a:ea typeface="Tilt Warp"/>
                <a:cs typeface="Tilt Warp"/>
                <a:sym typeface="Tilt Warp"/>
              </a:rPr>
              <a:t>Vocabulary Term </a:t>
            </a:r>
            <a:endParaRPr dirty="0">
              <a:solidFill>
                <a:schemeClr val="bg1"/>
              </a:solidFill>
              <a:latin typeface="Tilt Warp"/>
              <a:ea typeface="Tilt Warp"/>
              <a:cs typeface="Tilt Warp"/>
              <a:sym typeface="Tilt Warp"/>
            </a:endParaRPr>
          </a:p>
        </p:txBody>
      </p:sp>
      <p:sp>
        <p:nvSpPr>
          <p:cNvPr id="71" name="Google Shape;71;p4"/>
          <p:cNvSpPr txBox="1"/>
          <p:nvPr/>
        </p:nvSpPr>
        <p:spPr>
          <a:xfrm>
            <a:off x="302925" y="8209034"/>
            <a:ext cx="18456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72" name="Google Shape;72;p4"/>
          <p:cNvSpPr/>
          <p:nvPr/>
        </p:nvSpPr>
        <p:spPr>
          <a:xfrm>
            <a:off x="2323650" y="7898904"/>
            <a:ext cx="23583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lt Warp"/>
                <a:ea typeface="Tilt Warp"/>
                <a:cs typeface="Tilt Warp"/>
                <a:sym typeface="Tilt Warp"/>
              </a:rPr>
              <a:t>Use It In A Sentence: </a:t>
            </a:r>
            <a:endParaRPr>
              <a:latin typeface="Tilt Warp"/>
              <a:ea typeface="Tilt Warp"/>
              <a:cs typeface="Tilt Warp"/>
              <a:sym typeface="Tilt Warp"/>
            </a:endParaRPr>
          </a:p>
        </p:txBody>
      </p:sp>
      <p:sp>
        <p:nvSpPr>
          <p:cNvPr id="73" name="Google Shape;73;p4"/>
          <p:cNvSpPr txBox="1"/>
          <p:nvPr/>
        </p:nvSpPr>
        <p:spPr>
          <a:xfrm>
            <a:off x="2389750" y="8209034"/>
            <a:ext cx="22263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74" name="Google Shape;74;p4"/>
          <p:cNvSpPr/>
          <p:nvPr/>
        </p:nvSpPr>
        <p:spPr>
          <a:xfrm>
            <a:off x="4787550" y="7898904"/>
            <a:ext cx="2751000" cy="16140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lt Warp"/>
                <a:ea typeface="Tilt Warp"/>
                <a:cs typeface="Tilt Warp"/>
                <a:sym typeface="Tilt Warp"/>
              </a:rPr>
              <a:t>An Image to Represent It:</a:t>
            </a:r>
            <a:endParaRPr>
              <a:latin typeface="Tilt Warp"/>
              <a:ea typeface="Tilt Warp"/>
              <a:cs typeface="Tilt Warp"/>
              <a:sym typeface="Tilt Warp"/>
            </a:endParaRPr>
          </a:p>
        </p:txBody>
      </p:sp>
      <p:sp>
        <p:nvSpPr>
          <p:cNvPr id="75" name="Google Shape;75;p4"/>
          <p:cNvSpPr txBox="1"/>
          <p:nvPr/>
        </p:nvSpPr>
        <p:spPr>
          <a:xfrm>
            <a:off x="4885200" y="8209034"/>
            <a:ext cx="2597700" cy="1236600"/>
          </a:xfrm>
          <a:prstGeom prst="rect">
            <a:avLst/>
          </a:prstGeom>
          <a:solidFill>
            <a:srgbClr val="FFFFFF"/>
          </a:solid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endParaRPr>
              <a:solidFill>
                <a:srgbClr val="000000"/>
              </a:solidFill>
              <a:latin typeface="Franklin Gothic"/>
              <a:ea typeface="Franklin Gothic"/>
              <a:cs typeface="Franklin Gothic"/>
              <a:sym typeface="Franklin Gothic"/>
            </a:endParaRPr>
          </a:p>
        </p:txBody>
      </p:sp>
      <p:sp>
        <p:nvSpPr>
          <p:cNvPr id="76" name="Google Shape;76;p4"/>
          <p:cNvSpPr txBox="1">
            <a:spLocks noGrp="1"/>
          </p:cNvSpPr>
          <p:nvPr>
            <p:ph type="subTitle" idx="16"/>
          </p:nvPr>
        </p:nvSpPr>
        <p:spPr>
          <a:xfrm>
            <a:off x="302925" y="8209034"/>
            <a:ext cx="18741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7" name="Google Shape;77;p4"/>
          <p:cNvSpPr txBox="1">
            <a:spLocks noGrp="1"/>
          </p:cNvSpPr>
          <p:nvPr>
            <p:ph type="subTitle" idx="17"/>
          </p:nvPr>
        </p:nvSpPr>
        <p:spPr>
          <a:xfrm>
            <a:off x="2389750" y="8209034"/>
            <a:ext cx="22263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8" name="Google Shape;78;p4"/>
          <p:cNvSpPr txBox="1">
            <a:spLocks noGrp="1"/>
          </p:cNvSpPr>
          <p:nvPr>
            <p:ph type="subTitle" idx="18"/>
          </p:nvPr>
        </p:nvSpPr>
        <p:spPr>
          <a:xfrm>
            <a:off x="4857075" y="8202594"/>
            <a:ext cx="2597700" cy="1236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pic>
        <p:nvPicPr>
          <p:cNvPr id="79" name="Google Shape;79;p4"/>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80" name="Google Shape;80;p4"/>
          <p:cNvSpPr txBox="1"/>
          <p:nvPr/>
        </p:nvSpPr>
        <p:spPr>
          <a:xfrm>
            <a:off x="405375" y="9646025"/>
            <a:ext cx="184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CQ Answer and Explain">
  <p:cSld name="TITLE_1_1_1_1">
    <p:spTree>
      <p:nvGrpSpPr>
        <p:cNvPr id="1" name="Shape 81"/>
        <p:cNvGrpSpPr/>
        <p:nvPr/>
      </p:nvGrpSpPr>
      <p:grpSpPr>
        <a:xfrm>
          <a:off x="0" y="0"/>
          <a:ext cx="0" cy="0"/>
          <a:chOff x="0" y="0"/>
          <a:chExt cx="0" cy="0"/>
        </a:xfrm>
      </p:grpSpPr>
      <p:graphicFrame>
        <p:nvGraphicFramePr>
          <p:cNvPr id="82" name="Google Shape;82;p5"/>
          <p:cNvGraphicFramePr/>
          <p:nvPr>
            <p:extLst>
              <p:ext uri="{D42A27DB-BD31-4B8C-83A1-F6EECF244321}">
                <p14:modId xmlns:p14="http://schemas.microsoft.com/office/powerpoint/2010/main" val="305102156"/>
              </p:ext>
            </p:extLst>
          </p:nvPr>
        </p:nvGraphicFramePr>
        <p:xfrm>
          <a:off x="238325" y="1321250"/>
          <a:ext cx="7295775" cy="2675950"/>
        </p:xfrm>
        <a:graphic>
          <a:graphicData uri="http://schemas.openxmlformats.org/drawingml/2006/table">
            <a:tbl>
              <a:tblPr>
                <a:noFill/>
                <a:tableStyleId>{58CD9EB5-5D99-4A8D-8517-97354AE5F280}</a:tableStyleId>
              </a:tblPr>
              <a:tblGrid>
                <a:gridCol w="2711325">
                  <a:extLst>
                    <a:ext uri="{9D8B030D-6E8A-4147-A177-3AD203B41FA5}">
                      <a16:colId xmlns:a16="http://schemas.microsoft.com/office/drawing/2014/main" val="20000"/>
                    </a:ext>
                  </a:extLst>
                </a:gridCol>
                <a:gridCol w="1681150">
                  <a:extLst>
                    <a:ext uri="{9D8B030D-6E8A-4147-A177-3AD203B41FA5}">
                      <a16:colId xmlns:a16="http://schemas.microsoft.com/office/drawing/2014/main" val="20001"/>
                    </a:ext>
                  </a:extLst>
                </a:gridCol>
                <a:gridCol w="2903300">
                  <a:extLst>
                    <a:ext uri="{9D8B030D-6E8A-4147-A177-3AD203B41FA5}">
                      <a16:colId xmlns:a16="http://schemas.microsoft.com/office/drawing/2014/main" val="20002"/>
                    </a:ext>
                  </a:extLst>
                </a:gridCol>
              </a:tblGrid>
              <a:tr h="780175">
                <a:tc rowSpan="2" gridSpan="2">
                  <a:txBody>
                    <a:bodyPr/>
                    <a:lstStyle/>
                    <a:p>
                      <a:pPr marL="0" lvl="0" indent="0" algn="ctr" rtl="0">
                        <a:spcBef>
                          <a:spcPts val="0"/>
                        </a:spcBef>
                        <a:spcAft>
                          <a:spcPts val="0"/>
                        </a:spcAft>
                        <a:buNone/>
                      </a:pPr>
                      <a:r>
                        <a:rPr lang="en" dirty="0">
                          <a:solidFill>
                            <a:schemeClr val="bg1"/>
                          </a:solidFill>
                          <a:latin typeface="Tilt Warp"/>
                          <a:ea typeface="Tilt Warp"/>
                          <a:cs typeface="Tilt Warp"/>
                          <a:sym typeface="Tilt Warp"/>
                        </a:rPr>
                        <a:t>Question: </a:t>
                      </a:r>
                      <a:endParaRPr dirty="0">
                        <a:solidFill>
                          <a:schemeClr val="bg1"/>
                        </a:solidFill>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tc rowSpan="2" hMerge="1">
                  <a:txBody>
                    <a:bodyPr/>
                    <a:lstStyle/>
                    <a:p>
                      <a:endParaRPr lang="en-US"/>
                    </a:p>
                  </a:txBody>
                  <a:tcPr/>
                </a:tc>
                <a:tc rowSpan="2">
                  <a:txBody>
                    <a:bodyPr/>
                    <a:lstStyle/>
                    <a:p>
                      <a:pPr marL="0" lvl="0" indent="0" algn="ctr" rtl="0">
                        <a:spcBef>
                          <a:spcPts val="0"/>
                        </a:spcBef>
                        <a:spcAft>
                          <a:spcPts val="0"/>
                        </a:spcAft>
                        <a:buNone/>
                      </a:pPr>
                      <a:r>
                        <a:rPr lang="en" dirty="0">
                          <a:solidFill>
                            <a:schemeClr val="bg1"/>
                          </a:solidFill>
                          <a:latin typeface="Tilt Warp"/>
                          <a:ea typeface="Tilt Warp"/>
                          <a:cs typeface="Tilt Warp"/>
                          <a:sym typeface="Tilt Warp"/>
                        </a:rPr>
                        <a:t>Explain: </a:t>
                      </a:r>
                      <a:endParaRPr dirty="0">
                        <a:solidFill>
                          <a:schemeClr val="bg1"/>
                        </a:solidFill>
                        <a:latin typeface="Tilt Warp"/>
                        <a:ea typeface="Tilt Warp"/>
                        <a:cs typeface="Tilt Warp"/>
                        <a:sym typeface="Tilt Warp"/>
                      </a:endParaRPr>
                    </a:p>
                    <a:p>
                      <a:pPr marL="0" lvl="0" indent="0" algn="ctr" rtl="0">
                        <a:spcBef>
                          <a:spcPts val="0"/>
                        </a:spcBef>
                        <a:spcAft>
                          <a:spcPts val="0"/>
                        </a:spcAft>
                        <a:buNone/>
                      </a:pPr>
                      <a:r>
                        <a:rPr lang="en" sz="1200" dirty="0">
                          <a:solidFill>
                            <a:schemeClr val="bg1"/>
                          </a:solidFill>
                          <a:latin typeface="Tilt Warp"/>
                          <a:ea typeface="Tilt Warp"/>
                          <a:cs typeface="Tilt Warp"/>
                          <a:sym typeface="Tilt Warp"/>
                        </a:rPr>
                        <a:t>Which answer did you pick and why?</a:t>
                      </a:r>
                      <a:endParaRPr sz="1200" dirty="0">
                        <a:solidFill>
                          <a:schemeClr val="bg1"/>
                        </a:solidFill>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extLst>
                  <a:ext uri="{0D108BD9-81ED-4DB2-BD59-A6C34878D82A}">
                    <a16:rowId xmlns:a16="http://schemas.microsoft.com/office/drawing/2014/main" val="10000"/>
                  </a:ext>
                </a:extLst>
              </a:tr>
              <a:tr h="1895775">
                <a:tc gridSpan="2"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bl>
          </a:graphicData>
        </a:graphic>
      </p:graphicFrame>
      <p:sp>
        <p:nvSpPr>
          <p:cNvPr id="83" name="Google Shape;83;p5"/>
          <p:cNvSpPr txBox="1">
            <a:spLocks noGrp="1"/>
          </p:cNvSpPr>
          <p:nvPr>
            <p:ph type="subTitle" idx="1"/>
          </p:nvPr>
        </p:nvSpPr>
        <p:spPr>
          <a:xfrm>
            <a:off x="382725" y="1663075"/>
            <a:ext cx="4121400" cy="22029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a:endParaRPr/>
          </a:p>
        </p:txBody>
      </p:sp>
      <p:sp>
        <p:nvSpPr>
          <p:cNvPr id="84" name="Google Shape;84;p5"/>
          <p:cNvSpPr txBox="1">
            <a:spLocks noGrp="1"/>
          </p:cNvSpPr>
          <p:nvPr>
            <p:ph type="subTitle" idx="2"/>
          </p:nvPr>
        </p:nvSpPr>
        <p:spPr>
          <a:xfrm>
            <a:off x="4808550" y="1838975"/>
            <a:ext cx="2630100" cy="20274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a:endParaRPr/>
          </a:p>
        </p:txBody>
      </p:sp>
      <p:pic>
        <p:nvPicPr>
          <p:cNvPr id="85" name="Google Shape;85;p5"/>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86" name="Google Shape;86;p5"/>
          <p:cNvSpPr txBox="1"/>
          <p:nvPr/>
        </p:nvSpPr>
        <p:spPr>
          <a:xfrm>
            <a:off x="238350" y="253986"/>
            <a:ext cx="7012800" cy="351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3300">
                <a:latin typeface="Tilt Warp"/>
                <a:ea typeface="Tilt Warp"/>
                <a:cs typeface="Tilt Warp"/>
                <a:sym typeface="Tilt Warp"/>
              </a:rPr>
              <a:t>Answer and Explain </a:t>
            </a:r>
            <a:endParaRPr sz="3300">
              <a:latin typeface="Tilt Warp"/>
              <a:ea typeface="Tilt Warp"/>
              <a:cs typeface="Tilt Warp"/>
              <a:sym typeface="Tilt Warp"/>
            </a:endParaRPr>
          </a:p>
        </p:txBody>
      </p:sp>
      <p:sp>
        <p:nvSpPr>
          <p:cNvPr id="87" name="Google Shape;87;p5"/>
          <p:cNvSpPr txBox="1"/>
          <p:nvPr/>
        </p:nvSpPr>
        <p:spPr>
          <a:xfrm>
            <a:off x="238350" y="653266"/>
            <a:ext cx="72957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b="1" dirty="0">
                <a:solidFill>
                  <a:schemeClr val="dk1"/>
                </a:solidFill>
                <a:latin typeface="Nunito"/>
                <a:ea typeface="Nunito"/>
                <a:cs typeface="Nunito"/>
                <a:sym typeface="Nunito"/>
              </a:rPr>
              <a:t>Instructions</a:t>
            </a:r>
            <a:r>
              <a:rPr lang="en" sz="1300" dirty="0">
                <a:solidFill>
                  <a:schemeClr val="dk1"/>
                </a:solidFill>
                <a:latin typeface="Nunito"/>
                <a:ea typeface="Nunito"/>
                <a:cs typeface="Nunito"/>
                <a:sym typeface="Nunito"/>
              </a:rPr>
              <a:t>: Answer each question, and then explain why you picked theanswer you did, using specific evidence from the text.</a:t>
            </a:r>
            <a:endParaRPr dirty="0"/>
          </a:p>
        </p:txBody>
      </p:sp>
      <p:graphicFrame>
        <p:nvGraphicFramePr>
          <p:cNvPr id="88" name="Google Shape;88;p5"/>
          <p:cNvGraphicFramePr/>
          <p:nvPr>
            <p:extLst>
              <p:ext uri="{D42A27DB-BD31-4B8C-83A1-F6EECF244321}">
                <p14:modId xmlns:p14="http://schemas.microsoft.com/office/powerpoint/2010/main" val="2979668740"/>
              </p:ext>
            </p:extLst>
          </p:nvPr>
        </p:nvGraphicFramePr>
        <p:xfrm>
          <a:off x="238313" y="4096175"/>
          <a:ext cx="7295775" cy="2675950"/>
        </p:xfrm>
        <a:graphic>
          <a:graphicData uri="http://schemas.openxmlformats.org/drawingml/2006/table">
            <a:tbl>
              <a:tblPr>
                <a:noFill/>
                <a:tableStyleId>{58CD9EB5-5D99-4A8D-8517-97354AE5F280}</a:tableStyleId>
              </a:tblPr>
              <a:tblGrid>
                <a:gridCol w="2711325">
                  <a:extLst>
                    <a:ext uri="{9D8B030D-6E8A-4147-A177-3AD203B41FA5}">
                      <a16:colId xmlns:a16="http://schemas.microsoft.com/office/drawing/2014/main" val="20000"/>
                    </a:ext>
                  </a:extLst>
                </a:gridCol>
                <a:gridCol w="1681150">
                  <a:extLst>
                    <a:ext uri="{9D8B030D-6E8A-4147-A177-3AD203B41FA5}">
                      <a16:colId xmlns:a16="http://schemas.microsoft.com/office/drawing/2014/main" val="20001"/>
                    </a:ext>
                  </a:extLst>
                </a:gridCol>
                <a:gridCol w="2903300">
                  <a:extLst>
                    <a:ext uri="{9D8B030D-6E8A-4147-A177-3AD203B41FA5}">
                      <a16:colId xmlns:a16="http://schemas.microsoft.com/office/drawing/2014/main" val="20002"/>
                    </a:ext>
                  </a:extLst>
                </a:gridCol>
              </a:tblGrid>
              <a:tr h="780175">
                <a:tc rowSpan="2" gridSpan="2">
                  <a:txBody>
                    <a:bodyPr/>
                    <a:lstStyle/>
                    <a:p>
                      <a:pPr marL="0" lvl="0" indent="0" algn="ctr" rtl="0">
                        <a:spcBef>
                          <a:spcPts val="0"/>
                        </a:spcBef>
                        <a:spcAft>
                          <a:spcPts val="0"/>
                        </a:spcAft>
                        <a:buNone/>
                      </a:pPr>
                      <a:r>
                        <a:rPr lang="en" dirty="0">
                          <a:solidFill>
                            <a:schemeClr val="bg1"/>
                          </a:solidFill>
                          <a:latin typeface="Tilt Warp"/>
                          <a:ea typeface="Tilt Warp"/>
                          <a:cs typeface="Tilt Warp"/>
                          <a:sym typeface="Tilt Warp"/>
                        </a:rPr>
                        <a:t>Question: </a:t>
                      </a:r>
                      <a:endParaRPr dirty="0">
                        <a:solidFill>
                          <a:schemeClr val="bg1"/>
                        </a:solidFill>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tc rowSpan="2" hMerge="1">
                  <a:txBody>
                    <a:bodyPr/>
                    <a:lstStyle/>
                    <a:p>
                      <a:endParaRPr lang="en-US"/>
                    </a:p>
                  </a:txBody>
                  <a:tcPr/>
                </a:tc>
                <a:tc rowSpan="2">
                  <a:txBody>
                    <a:bodyPr/>
                    <a:lstStyle/>
                    <a:p>
                      <a:pPr marL="0" lvl="0" indent="0" algn="ctr" rtl="0">
                        <a:spcBef>
                          <a:spcPts val="0"/>
                        </a:spcBef>
                        <a:spcAft>
                          <a:spcPts val="0"/>
                        </a:spcAft>
                        <a:buNone/>
                      </a:pPr>
                      <a:r>
                        <a:rPr lang="en" dirty="0">
                          <a:solidFill>
                            <a:schemeClr val="bg1"/>
                          </a:solidFill>
                          <a:latin typeface="Tilt Warp"/>
                          <a:ea typeface="Tilt Warp"/>
                          <a:cs typeface="Tilt Warp"/>
                          <a:sym typeface="Tilt Warp"/>
                        </a:rPr>
                        <a:t>Explain: </a:t>
                      </a:r>
                      <a:endParaRPr dirty="0">
                        <a:solidFill>
                          <a:schemeClr val="bg1"/>
                        </a:solidFill>
                        <a:latin typeface="Tilt Warp"/>
                        <a:ea typeface="Tilt Warp"/>
                        <a:cs typeface="Tilt Warp"/>
                        <a:sym typeface="Tilt Warp"/>
                      </a:endParaRPr>
                    </a:p>
                    <a:p>
                      <a:pPr marL="0" lvl="0" indent="0" algn="ctr" rtl="0">
                        <a:spcBef>
                          <a:spcPts val="0"/>
                        </a:spcBef>
                        <a:spcAft>
                          <a:spcPts val="0"/>
                        </a:spcAft>
                        <a:buNone/>
                      </a:pPr>
                      <a:r>
                        <a:rPr lang="en" sz="1200" dirty="0">
                          <a:solidFill>
                            <a:schemeClr val="bg1"/>
                          </a:solidFill>
                          <a:latin typeface="Tilt Warp"/>
                          <a:ea typeface="Tilt Warp"/>
                          <a:cs typeface="Tilt Warp"/>
                          <a:sym typeface="Tilt Warp"/>
                        </a:rPr>
                        <a:t>Which answer did you pick and why?</a:t>
                      </a:r>
                      <a:endParaRPr sz="1200" dirty="0">
                        <a:solidFill>
                          <a:schemeClr val="bg1"/>
                        </a:solidFill>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extLst>
                  <a:ext uri="{0D108BD9-81ED-4DB2-BD59-A6C34878D82A}">
                    <a16:rowId xmlns:a16="http://schemas.microsoft.com/office/drawing/2014/main" val="10000"/>
                  </a:ext>
                </a:extLst>
              </a:tr>
              <a:tr h="1895775">
                <a:tc gridSpan="2"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bl>
          </a:graphicData>
        </a:graphic>
      </p:graphicFrame>
      <p:sp>
        <p:nvSpPr>
          <p:cNvPr id="89" name="Google Shape;89;p5"/>
          <p:cNvSpPr txBox="1">
            <a:spLocks noGrp="1"/>
          </p:cNvSpPr>
          <p:nvPr>
            <p:ph type="subTitle" idx="3"/>
          </p:nvPr>
        </p:nvSpPr>
        <p:spPr>
          <a:xfrm>
            <a:off x="382713" y="4438000"/>
            <a:ext cx="4121400" cy="22029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a:endParaRPr/>
          </a:p>
        </p:txBody>
      </p:sp>
      <p:sp>
        <p:nvSpPr>
          <p:cNvPr id="90" name="Google Shape;90;p5"/>
          <p:cNvSpPr txBox="1">
            <a:spLocks noGrp="1"/>
          </p:cNvSpPr>
          <p:nvPr>
            <p:ph type="subTitle" idx="4"/>
          </p:nvPr>
        </p:nvSpPr>
        <p:spPr>
          <a:xfrm>
            <a:off x="4808538" y="4613900"/>
            <a:ext cx="2630100" cy="20274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a:endParaRPr/>
          </a:p>
        </p:txBody>
      </p:sp>
      <p:graphicFrame>
        <p:nvGraphicFramePr>
          <p:cNvPr id="91" name="Google Shape;91;p5"/>
          <p:cNvGraphicFramePr/>
          <p:nvPr>
            <p:extLst>
              <p:ext uri="{D42A27DB-BD31-4B8C-83A1-F6EECF244321}">
                <p14:modId xmlns:p14="http://schemas.microsoft.com/office/powerpoint/2010/main" val="1934782503"/>
              </p:ext>
            </p:extLst>
          </p:nvPr>
        </p:nvGraphicFramePr>
        <p:xfrm>
          <a:off x="238313" y="6871100"/>
          <a:ext cx="7295775" cy="2675950"/>
        </p:xfrm>
        <a:graphic>
          <a:graphicData uri="http://schemas.openxmlformats.org/drawingml/2006/table">
            <a:tbl>
              <a:tblPr>
                <a:noFill/>
                <a:tableStyleId>{58CD9EB5-5D99-4A8D-8517-97354AE5F280}</a:tableStyleId>
              </a:tblPr>
              <a:tblGrid>
                <a:gridCol w="2711325">
                  <a:extLst>
                    <a:ext uri="{9D8B030D-6E8A-4147-A177-3AD203B41FA5}">
                      <a16:colId xmlns:a16="http://schemas.microsoft.com/office/drawing/2014/main" val="20000"/>
                    </a:ext>
                  </a:extLst>
                </a:gridCol>
                <a:gridCol w="1681150">
                  <a:extLst>
                    <a:ext uri="{9D8B030D-6E8A-4147-A177-3AD203B41FA5}">
                      <a16:colId xmlns:a16="http://schemas.microsoft.com/office/drawing/2014/main" val="20001"/>
                    </a:ext>
                  </a:extLst>
                </a:gridCol>
                <a:gridCol w="2903300">
                  <a:extLst>
                    <a:ext uri="{9D8B030D-6E8A-4147-A177-3AD203B41FA5}">
                      <a16:colId xmlns:a16="http://schemas.microsoft.com/office/drawing/2014/main" val="20002"/>
                    </a:ext>
                  </a:extLst>
                </a:gridCol>
              </a:tblGrid>
              <a:tr h="780175">
                <a:tc rowSpan="2" gridSpan="2">
                  <a:txBody>
                    <a:bodyPr/>
                    <a:lstStyle/>
                    <a:p>
                      <a:pPr marL="0" lvl="0" indent="0" algn="ctr" rtl="0">
                        <a:spcBef>
                          <a:spcPts val="0"/>
                        </a:spcBef>
                        <a:spcAft>
                          <a:spcPts val="0"/>
                        </a:spcAft>
                        <a:buNone/>
                      </a:pPr>
                      <a:r>
                        <a:rPr lang="en" dirty="0">
                          <a:solidFill>
                            <a:schemeClr val="bg1"/>
                          </a:solidFill>
                          <a:latin typeface="Tilt Warp"/>
                          <a:ea typeface="Tilt Warp"/>
                          <a:cs typeface="Tilt Warp"/>
                          <a:sym typeface="Tilt Warp"/>
                        </a:rPr>
                        <a:t>Question: </a:t>
                      </a:r>
                      <a:endParaRPr dirty="0">
                        <a:solidFill>
                          <a:schemeClr val="bg1"/>
                        </a:solidFill>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tc rowSpan="2" hMerge="1">
                  <a:txBody>
                    <a:bodyPr/>
                    <a:lstStyle/>
                    <a:p>
                      <a:endParaRPr lang="en-US"/>
                    </a:p>
                  </a:txBody>
                  <a:tcPr/>
                </a:tc>
                <a:tc rowSpan="2">
                  <a:txBody>
                    <a:bodyPr/>
                    <a:lstStyle/>
                    <a:p>
                      <a:pPr marL="0" lvl="0" indent="0" algn="ctr" rtl="0">
                        <a:spcBef>
                          <a:spcPts val="0"/>
                        </a:spcBef>
                        <a:spcAft>
                          <a:spcPts val="0"/>
                        </a:spcAft>
                        <a:buNone/>
                      </a:pPr>
                      <a:r>
                        <a:rPr lang="en" dirty="0">
                          <a:solidFill>
                            <a:schemeClr val="bg1"/>
                          </a:solidFill>
                          <a:latin typeface="Tilt Warp"/>
                          <a:ea typeface="Tilt Warp"/>
                          <a:cs typeface="Tilt Warp"/>
                          <a:sym typeface="Tilt Warp"/>
                        </a:rPr>
                        <a:t>Explain: </a:t>
                      </a:r>
                      <a:endParaRPr dirty="0">
                        <a:solidFill>
                          <a:schemeClr val="bg1"/>
                        </a:solidFill>
                        <a:latin typeface="Tilt Warp"/>
                        <a:ea typeface="Tilt Warp"/>
                        <a:cs typeface="Tilt Warp"/>
                        <a:sym typeface="Tilt Warp"/>
                      </a:endParaRPr>
                    </a:p>
                    <a:p>
                      <a:pPr marL="0" lvl="0" indent="0" algn="ctr" rtl="0">
                        <a:spcBef>
                          <a:spcPts val="0"/>
                        </a:spcBef>
                        <a:spcAft>
                          <a:spcPts val="0"/>
                        </a:spcAft>
                        <a:buNone/>
                      </a:pPr>
                      <a:r>
                        <a:rPr lang="en" sz="1200" dirty="0">
                          <a:solidFill>
                            <a:schemeClr val="bg1"/>
                          </a:solidFill>
                          <a:latin typeface="Tilt Warp"/>
                          <a:ea typeface="Tilt Warp"/>
                          <a:cs typeface="Tilt Warp"/>
                          <a:sym typeface="Tilt Warp"/>
                        </a:rPr>
                        <a:t>Which answer did you pick and why?</a:t>
                      </a:r>
                      <a:endParaRPr sz="1200" dirty="0">
                        <a:solidFill>
                          <a:schemeClr val="bg1"/>
                        </a:solidFill>
                        <a:latin typeface="Tilt Warp"/>
                        <a:ea typeface="Tilt Warp"/>
                        <a:cs typeface="Tilt Warp"/>
                        <a:sym typeface="Tilt Warp"/>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extLst>
                  <a:ext uri="{0D108BD9-81ED-4DB2-BD59-A6C34878D82A}">
                    <a16:rowId xmlns:a16="http://schemas.microsoft.com/office/drawing/2014/main" val="10000"/>
                  </a:ext>
                </a:extLst>
              </a:tr>
              <a:tr h="1895775">
                <a:tc gridSpan="2"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bl>
          </a:graphicData>
        </a:graphic>
      </p:graphicFrame>
      <p:sp>
        <p:nvSpPr>
          <p:cNvPr id="92" name="Google Shape;92;p5"/>
          <p:cNvSpPr txBox="1">
            <a:spLocks noGrp="1"/>
          </p:cNvSpPr>
          <p:nvPr>
            <p:ph type="subTitle" idx="5"/>
          </p:nvPr>
        </p:nvSpPr>
        <p:spPr>
          <a:xfrm>
            <a:off x="382713" y="7212925"/>
            <a:ext cx="4121400" cy="22029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a:endParaRPr/>
          </a:p>
        </p:txBody>
      </p:sp>
      <p:sp>
        <p:nvSpPr>
          <p:cNvPr id="93" name="Google Shape;93;p5"/>
          <p:cNvSpPr txBox="1">
            <a:spLocks noGrp="1"/>
          </p:cNvSpPr>
          <p:nvPr>
            <p:ph type="subTitle" idx="6"/>
          </p:nvPr>
        </p:nvSpPr>
        <p:spPr>
          <a:xfrm>
            <a:off x="4808538" y="7388825"/>
            <a:ext cx="2630100" cy="20274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2pPr>
            <a:lvl3pPr lvl="2"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3pPr>
            <a:lvl4pPr lvl="3"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4pPr>
            <a:lvl5pPr lvl="4"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5pPr>
            <a:lvl6pPr lvl="5"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6pPr>
            <a:lvl7pPr lvl="6"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7pPr>
            <a:lvl8pPr lvl="7"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8pPr>
            <a:lvl9pPr lvl="8"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9pPr>
          </a:lstStyle>
          <a:p>
            <a:endParaRPr/>
          </a:p>
        </p:txBody>
      </p:sp>
      <p:sp>
        <p:nvSpPr>
          <p:cNvPr id="94" name="Google Shape;94;p5"/>
          <p:cNvSpPr txBox="1"/>
          <p:nvPr/>
        </p:nvSpPr>
        <p:spPr>
          <a:xfrm>
            <a:off x="405375" y="9646025"/>
            <a:ext cx="184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hort Answer ">
  <p:cSld name="TITLE_1_1_1_2">
    <p:spTree>
      <p:nvGrpSpPr>
        <p:cNvPr id="1" name="Shape 95"/>
        <p:cNvGrpSpPr/>
        <p:nvPr/>
      </p:nvGrpSpPr>
      <p:grpSpPr>
        <a:xfrm>
          <a:off x="0" y="0"/>
          <a:ext cx="0" cy="0"/>
          <a:chOff x="0" y="0"/>
          <a:chExt cx="0" cy="0"/>
        </a:xfrm>
      </p:grpSpPr>
      <p:sp>
        <p:nvSpPr>
          <p:cNvPr id="96" name="Google Shape;96;p6"/>
          <p:cNvSpPr txBox="1">
            <a:spLocks noGrp="1"/>
          </p:cNvSpPr>
          <p:nvPr>
            <p:ph type="ctrTitle"/>
          </p:nvPr>
        </p:nvSpPr>
        <p:spPr>
          <a:xfrm>
            <a:off x="264900" y="373599"/>
            <a:ext cx="7242600" cy="5154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2600"/>
              <a:buFont typeface="Tilt Warp"/>
              <a:buNone/>
              <a:defRPr sz="2600">
                <a:latin typeface="Tilt Warp"/>
                <a:ea typeface="Tilt Warp"/>
                <a:cs typeface="Tilt Warp"/>
                <a:sym typeface="Tilt Warp"/>
              </a:defRPr>
            </a:lvl1pPr>
            <a:lvl2pPr lvl="1" algn="ctr" rtl="0">
              <a:spcBef>
                <a:spcPts val="0"/>
              </a:spcBef>
              <a:spcAft>
                <a:spcPts val="0"/>
              </a:spcAft>
              <a:buSzPts val="4900"/>
              <a:buFont typeface="Tilt Warp"/>
              <a:buNone/>
              <a:defRPr sz="4900">
                <a:latin typeface="Tilt Warp"/>
                <a:ea typeface="Tilt Warp"/>
                <a:cs typeface="Tilt Warp"/>
                <a:sym typeface="Tilt Warp"/>
              </a:defRPr>
            </a:lvl2pPr>
            <a:lvl3pPr lvl="2" algn="ctr" rtl="0">
              <a:spcBef>
                <a:spcPts val="0"/>
              </a:spcBef>
              <a:spcAft>
                <a:spcPts val="0"/>
              </a:spcAft>
              <a:buSzPts val="4900"/>
              <a:buFont typeface="Tilt Warp"/>
              <a:buNone/>
              <a:defRPr sz="4900">
                <a:latin typeface="Tilt Warp"/>
                <a:ea typeface="Tilt Warp"/>
                <a:cs typeface="Tilt Warp"/>
                <a:sym typeface="Tilt Warp"/>
              </a:defRPr>
            </a:lvl3pPr>
            <a:lvl4pPr lvl="3" algn="ctr" rtl="0">
              <a:spcBef>
                <a:spcPts val="0"/>
              </a:spcBef>
              <a:spcAft>
                <a:spcPts val="0"/>
              </a:spcAft>
              <a:buSzPts val="4900"/>
              <a:buFont typeface="Tilt Warp"/>
              <a:buNone/>
              <a:defRPr sz="4900">
                <a:latin typeface="Tilt Warp"/>
                <a:ea typeface="Tilt Warp"/>
                <a:cs typeface="Tilt Warp"/>
                <a:sym typeface="Tilt Warp"/>
              </a:defRPr>
            </a:lvl4pPr>
            <a:lvl5pPr lvl="4" algn="ctr" rtl="0">
              <a:spcBef>
                <a:spcPts val="0"/>
              </a:spcBef>
              <a:spcAft>
                <a:spcPts val="0"/>
              </a:spcAft>
              <a:buSzPts val="4900"/>
              <a:buFont typeface="Tilt Warp"/>
              <a:buNone/>
              <a:defRPr sz="4900">
                <a:latin typeface="Tilt Warp"/>
                <a:ea typeface="Tilt Warp"/>
                <a:cs typeface="Tilt Warp"/>
                <a:sym typeface="Tilt Warp"/>
              </a:defRPr>
            </a:lvl5pPr>
            <a:lvl6pPr lvl="5" algn="ctr" rtl="0">
              <a:spcBef>
                <a:spcPts val="0"/>
              </a:spcBef>
              <a:spcAft>
                <a:spcPts val="0"/>
              </a:spcAft>
              <a:buSzPts val="4900"/>
              <a:buFont typeface="Tilt Warp"/>
              <a:buNone/>
              <a:defRPr sz="4900">
                <a:latin typeface="Tilt Warp"/>
                <a:ea typeface="Tilt Warp"/>
                <a:cs typeface="Tilt Warp"/>
                <a:sym typeface="Tilt Warp"/>
              </a:defRPr>
            </a:lvl6pPr>
            <a:lvl7pPr lvl="6" algn="ctr" rtl="0">
              <a:spcBef>
                <a:spcPts val="0"/>
              </a:spcBef>
              <a:spcAft>
                <a:spcPts val="0"/>
              </a:spcAft>
              <a:buSzPts val="4900"/>
              <a:buFont typeface="Tilt Warp"/>
              <a:buNone/>
              <a:defRPr sz="4900">
                <a:latin typeface="Tilt Warp"/>
                <a:ea typeface="Tilt Warp"/>
                <a:cs typeface="Tilt Warp"/>
                <a:sym typeface="Tilt Warp"/>
              </a:defRPr>
            </a:lvl7pPr>
            <a:lvl8pPr lvl="7" algn="ctr" rtl="0">
              <a:spcBef>
                <a:spcPts val="0"/>
              </a:spcBef>
              <a:spcAft>
                <a:spcPts val="0"/>
              </a:spcAft>
              <a:buSzPts val="4900"/>
              <a:buFont typeface="Tilt Warp"/>
              <a:buNone/>
              <a:defRPr sz="4900">
                <a:latin typeface="Tilt Warp"/>
                <a:ea typeface="Tilt Warp"/>
                <a:cs typeface="Tilt Warp"/>
                <a:sym typeface="Tilt Warp"/>
              </a:defRPr>
            </a:lvl8pPr>
            <a:lvl9pPr lvl="8" algn="ctr" rtl="0">
              <a:spcBef>
                <a:spcPts val="0"/>
              </a:spcBef>
              <a:spcAft>
                <a:spcPts val="0"/>
              </a:spcAft>
              <a:buSzPts val="4900"/>
              <a:buFont typeface="Tilt Warp"/>
              <a:buNone/>
              <a:defRPr sz="4900">
                <a:latin typeface="Tilt Warp"/>
                <a:ea typeface="Tilt Warp"/>
                <a:cs typeface="Tilt Warp"/>
                <a:sym typeface="Tilt Warp"/>
              </a:defRPr>
            </a:lvl9pPr>
          </a:lstStyle>
          <a:p>
            <a:endParaRPr/>
          </a:p>
        </p:txBody>
      </p:sp>
      <p:graphicFrame>
        <p:nvGraphicFramePr>
          <p:cNvPr id="97" name="Google Shape;97;p6"/>
          <p:cNvGraphicFramePr/>
          <p:nvPr>
            <p:extLst>
              <p:ext uri="{D42A27DB-BD31-4B8C-83A1-F6EECF244321}">
                <p14:modId xmlns:p14="http://schemas.microsoft.com/office/powerpoint/2010/main" val="3793968778"/>
              </p:ext>
            </p:extLst>
          </p:nvPr>
        </p:nvGraphicFramePr>
        <p:xfrm>
          <a:off x="238325" y="936850"/>
          <a:ext cx="7295750" cy="2798550"/>
        </p:xfrm>
        <a:graphic>
          <a:graphicData uri="http://schemas.openxmlformats.org/drawingml/2006/table">
            <a:tbl>
              <a:tblPr>
                <a:noFill/>
                <a:tableStyleId>{58CD9EB5-5D99-4A8D-8517-97354AE5F280}</a:tableStyleId>
              </a:tblPr>
              <a:tblGrid>
                <a:gridCol w="1001850">
                  <a:extLst>
                    <a:ext uri="{9D8B030D-6E8A-4147-A177-3AD203B41FA5}">
                      <a16:colId xmlns:a16="http://schemas.microsoft.com/office/drawing/2014/main" val="20000"/>
                    </a:ext>
                  </a:extLst>
                </a:gridCol>
                <a:gridCol w="6293900">
                  <a:extLst>
                    <a:ext uri="{9D8B030D-6E8A-4147-A177-3AD203B41FA5}">
                      <a16:colId xmlns:a16="http://schemas.microsoft.com/office/drawing/2014/main" val="20001"/>
                    </a:ext>
                  </a:extLst>
                </a:gridCol>
              </a:tblGrid>
              <a:tr h="802575">
                <a:tc>
                  <a:txBody>
                    <a:bodyPr/>
                    <a:lstStyle/>
                    <a:p>
                      <a:pPr marL="0" lvl="0" indent="0" algn="ctr" rtl="0">
                        <a:spcBef>
                          <a:spcPts val="0"/>
                        </a:spcBef>
                        <a:spcAft>
                          <a:spcPts val="0"/>
                        </a:spcAft>
                        <a:buNone/>
                      </a:pPr>
                      <a:r>
                        <a:rPr lang="en" sz="1500" dirty="0">
                          <a:solidFill>
                            <a:schemeClr val="bg1"/>
                          </a:solidFill>
                          <a:latin typeface="Tilt Warp"/>
                          <a:ea typeface="Tilt Warp"/>
                          <a:cs typeface="Tilt Warp"/>
                          <a:sym typeface="Tilt Warp"/>
                        </a:rPr>
                        <a:t>Question </a:t>
                      </a:r>
                      <a:endParaRPr sz="1500" dirty="0">
                        <a:solidFill>
                          <a:schemeClr val="bg1"/>
                        </a:solidFill>
                        <a:latin typeface="Tilt Warp"/>
                        <a:ea typeface="Tilt Warp"/>
                        <a:cs typeface="Tilt Warp"/>
                        <a:sym typeface="Tilt Warp"/>
                      </a:endParaRPr>
                    </a:p>
                  </a:txBody>
                  <a:tcPr marL="91425" marR="91425" marT="91425" marB="914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tc>
                  <a:txBody>
                    <a:bodyPr/>
                    <a:lstStyle/>
                    <a:p>
                      <a:pPr marL="0" lvl="0" indent="0" algn="l" rtl="0">
                        <a:spcBef>
                          <a:spcPts val="0"/>
                        </a:spcBef>
                        <a:spcAft>
                          <a:spcPts val="0"/>
                        </a:spcAft>
                        <a:buNone/>
                      </a:pPr>
                      <a:endParaRPr dirty="0">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extLst>
                  <a:ext uri="{0D108BD9-81ED-4DB2-BD59-A6C34878D82A}">
                    <a16:rowId xmlns:a16="http://schemas.microsoft.com/office/drawing/2014/main" val="10000"/>
                  </a:ext>
                </a:extLst>
              </a:tr>
              <a:tr h="1995975">
                <a:tc gridSpan="2">
                  <a:txBody>
                    <a:bodyPr/>
                    <a:lstStyle/>
                    <a:p>
                      <a:pPr marL="0" lvl="0" indent="0" algn="l" rtl="0">
                        <a:spcBef>
                          <a:spcPts val="0"/>
                        </a:spcBef>
                        <a:spcAft>
                          <a:spcPts val="0"/>
                        </a:spcAft>
                        <a:buNone/>
                      </a:pPr>
                      <a:endParaRPr dirty="0">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98" name="Google Shape;98;p6"/>
          <p:cNvSpPr txBox="1">
            <a:spLocks noGrp="1"/>
          </p:cNvSpPr>
          <p:nvPr>
            <p:ph type="subTitle" idx="1"/>
          </p:nvPr>
        </p:nvSpPr>
        <p:spPr>
          <a:xfrm>
            <a:off x="1332600" y="1027875"/>
            <a:ext cx="6106200" cy="6195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a:p>
        </p:txBody>
      </p:sp>
      <p:sp>
        <p:nvSpPr>
          <p:cNvPr id="99" name="Google Shape;99;p6"/>
          <p:cNvSpPr txBox="1">
            <a:spLocks noGrp="1"/>
          </p:cNvSpPr>
          <p:nvPr>
            <p:ph type="subTitle" idx="2"/>
          </p:nvPr>
        </p:nvSpPr>
        <p:spPr>
          <a:xfrm>
            <a:off x="382725" y="1807875"/>
            <a:ext cx="7056000" cy="18024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a:p>
        </p:txBody>
      </p:sp>
      <p:graphicFrame>
        <p:nvGraphicFramePr>
          <p:cNvPr id="100" name="Google Shape;100;p6"/>
          <p:cNvGraphicFramePr/>
          <p:nvPr>
            <p:extLst>
              <p:ext uri="{D42A27DB-BD31-4B8C-83A1-F6EECF244321}">
                <p14:modId xmlns:p14="http://schemas.microsoft.com/office/powerpoint/2010/main" val="360680301"/>
              </p:ext>
            </p:extLst>
          </p:nvPr>
        </p:nvGraphicFramePr>
        <p:xfrm>
          <a:off x="238325" y="3859450"/>
          <a:ext cx="7295750" cy="2798550"/>
        </p:xfrm>
        <a:graphic>
          <a:graphicData uri="http://schemas.openxmlformats.org/drawingml/2006/table">
            <a:tbl>
              <a:tblPr>
                <a:noFill/>
                <a:tableStyleId>{58CD9EB5-5D99-4A8D-8517-97354AE5F280}</a:tableStyleId>
              </a:tblPr>
              <a:tblGrid>
                <a:gridCol w="1001850">
                  <a:extLst>
                    <a:ext uri="{9D8B030D-6E8A-4147-A177-3AD203B41FA5}">
                      <a16:colId xmlns:a16="http://schemas.microsoft.com/office/drawing/2014/main" val="20000"/>
                    </a:ext>
                  </a:extLst>
                </a:gridCol>
                <a:gridCol w="6293900">
                  <a:extLst>
                    <a:ext uri="{9D8B030D-6E8A-4147-A177-3AD203B41FA5}">
                      <a16:colId xmlns:a16="http://schemas.microsoft.com/office/drawing/2014/main" val="20001"/>
                    </a:ext>
                  </a:extLst>
                </a:gridCol>
              </a:tblGrid>
              <a:tr h="802575">
                <a:tc>
                  <a:txBody>
                    <a:bodyPr/>
                    <a:lstStyle/>
                    <a:p>
                      <a:pPr marL="0" lvl="0" indent="0" algn="ctr" rtl="0">
                        <a:spcBef>
                          <a:spcPts val="0"/>
                        </a:spcBef>
                        <a:spcAft>
                          <a:spcPts val="0"/>
                        </a:spcAft>
                        <a:buNone/>
                      </a:pPr>
                      <a:r>
                        <a:rPr lang="en" sz="1500" dirty="0">
                          <a:solidFill>
                            <a:schemeClr val="bg1"/>
                          </a:solidFill>
                          <a:latin typeface="Tilt Warp"/>
                          <a:ea typeface="Tilt Warp"/>
                          <a:cs typeface="Tilt Warp"/>
                          <a:sym typeface="Tilt Warp"/>
                        </a:rPr>
                        <a:t>Question </a:t>
                      </a:r>
                      <a:endParaRPr sz="1500" dirty="0">
                        <a:solidFill>
                          <a:schemeClr val="bg1"/>
                        </a:solidFill>
                        <a:latin typeface="Tilt Warp"/>
                        <a:ea typeface="Tilt Warp"/>
                        <a:cs typeface="Tilt Warp"/>
                        <a:sym typeface="Tilt Warp"/>
                      </a:endParaRPr>
                    </a:p>
                  </a:txBody>
                  <a:tcPr marL="91425" marR="91425" marT="91425" marB="914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tc>
                  <a:txBody>
                    <a:bodyPr/>
                    <a:lstStyle/>
                    <a:p>
                      <a:pPr marL="0" lvl="0" indent="0" algn="l" rtl="0">
                        <a:spcBef>
                          <a:spcPts val="0"/>
                        </a:spcBef>
                        <a:spcAft>
                          <a:spcPts val="0"/>
                        </a:spcAft>
                        <a:buNone/>
                      </a:pPr>
                      <a:endParaRPr dirty="0">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extLst>
                  <a:ext uri="{0D108BD9-81ED-4DB2-BD59-A6C34878D82A}">
                    <a16:rowId xmlns:a16="http://schemas.microsoft.com/office/drawing/2014/main" val="10000"/>
                  </a:ext>
                </a:extLst>
              </a:tr>
              <a:tr h="1995975">
                <a:tc gridSpan="2">
                  <a:txBody>
                    <a:bodyPr/>
                    <a:lstStyle/>
                    <a:p>
                      <a:pPr marL="0" lvl="0" indent="0" algn="l" rtl="0">
                        <a:spcBef>
                          <a:spcPts val="0"/>
                        </a:spcBef>
                        <a:spcAft>
                          <a:spcPts val="0"/>
                        </a:spcAft>
                        <a:buNone/>
                      </a:pPr>
                      <a:endParaRPr dirty="0">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101" name="Google Shape;101;p6"/>
          <p:cNvSpPr txBox="1">
            <a:spLocks noGrp="1"/>
          </p:cNvSpPr>
          <p:nvPr>
            <p:ph type="subTitle" idx="3"/>
          </p:nvPr>
        </p:nvSpPr>
        <p:spPr>
          <a:xfrm>
            <a:off x="1332600" y="3950475"/>
            <a:ext cx="6106200" cy="6195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a:p>
        </p:txBody>
      </p:sp>
      <p:sp>
        <p:nvSpPr>
          <p:cNvPr id="102" name="Google Shape;102;p6"/>
          <p:cNvSpPr txBox="1">
            <a:spLocks noGrp="1"/>
          </p:cNvSpPr>
          <p:nvPr>
            <p:ph type="subTitle" idx="4"/>
          </p:nvPr>
        </p:nvSpPr>
        <p:spPr>
          <a:xfrm>
            <a:off x="382725" y="4730475"/>
            <a:ext cx="7056000" cy="18024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a:p>
        </p:txBody>
      </p:sp>
      <p:graphicFrame>
        <p:nvGraphicFramePr>
          <p:cNvPr id="103" name="Google Shape;103;p6"/>
          <p:cNvGraphicFramePr/>
          <p:nvPr>
            <p:extLst>
              <p:ext uri="{D42A27DB-BD31-4B8C-83A1-F6EECF244321}">
                <p14:modId xmlns:p14="http://schemas.microsoft.com/office/powerpoint/2010/main" val="2545979756"/>
              </p:ext>
            </p:extLst>
          </p:nvPr>
        </p:nvGraphicFramePr>
        <p:xfrm>
          <a:off x="238325" y="6782050"/>
          <a:ext cx="7295750" cy="2798550"/>
        </p:xfrm>
        <a:graphic>
          <a:graphicData uri="http://schemas.openxmlformats.org/drawingml/2006/table">
            <a:tbl>
              <a:tblPr>
                <a:noFill/>
                <a:tableStyleId>{58CD9EB5-5D99-4A8D-8517-97354AE5F280}</a:tableStyleId>
              </a:tblPr>
              <a:tblGrid>
                <a:gridCol w="1001850">
                  <a:extLst>
                    <a:ext uri="{9D8B030D-6E8A-4147-A177-3AD203B41FA5}">
                      <a16:colId xmlns:a16="http://schemas.microsoft.com/office/drawing/2014/main" val="20000"/>
                    </a:ext>
                  </a:extLst>
                </a:gridCol>
                <a:gridCol w="6293900">
                  <a:extLst>
                    <a:ext uri="{9D8B030D-6E8A-4147-A177-3AD203B41FA5}">
                      <a16:colId xmlns:a16="http://schemas.microsoft.com/office/drawing/2014/main" val="20001"/>
                    </a:ext>
                  </a:extLst>
                </a:gridCol>
              </a:tblGrid>
              <a:tr h="802575">
                <a:tc>
                  <a:txBody>
                    <a:bodyPr/>
                    <a:lstStyle/>
                    <a:p>
                      <a:pPr marL="0" lvl="0" indent="0" algn="ctr" rtl="0">
                        <a:spcBef>
                          <a:spcPts val="0"/>
                        </a:spcBef>
                        <a:spcAft>
                          <a:spcPts val="0"/>
                        </a:spcAft>
                        <a:buNone/>
                      </a:pPr>
                      <a:r>
                        <a:rPr lang="en" sz="1500" dirty="0">
                          <a:solidFill>
                            <a:schemeClr val="bg1"/>
                          </a:solidFill>
                          <a:latin typeface="Tilt Warp"/>
                          <a:ea typeface="Tilt Warp"/>
                          <a:cs typeface="Tilt Warp"/>
                          <a:sym typeface="Tilt Warp"/>
                        </a:rPr>
                        <a:t>Question </a:t>
                      </a:r>
                      <a:endParaRPr sz="1500" dirty="0">
                        <a:solidFill>
                          <a:schemeClr val="bg1"/>
                        </a:solidFill>
                        <a:latin typeface="Tilt Warp"/>
                        <a:ea typeface="Tilt Warp"/>
                        <a:cs typeface="Tilt Warp"/>
                        <a:sym typeface="Tilt Warp"/>
                      </a:endParaRPr>
                    </a:p>
                  </a:txBody>
                  <a:tcPr marL="91425" marR="91425" marT="91425" marB="91425" anchor="ctr">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tc>
                  <a:txBody>
                    <a:bodyPr/>
                    <a:lstStyle/>
                    <a:p>
                      <a:pPr marL="0" lvl="0" indent="0" algn="l" rtl="0">
                        <a:spcBef>
                          <a:spcPts val="0"/>
                        </a:spcBef>
                        <a:spcAft>
                          <a:spcPts val="0"/>
                        </a:spcAft>
                        <a:buNone/>
                      </a:pPr>
                      <a:endParaRPr dirty="0">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extLst>
                  <a:ext uri="{0D108BD9-81ED-4DB2-BD59-A6C34878D82A}">
                    <a16:rowId xmlns:a16="http://schemas.microsoft.com/office/drawing/2014/main" val="10000"/>
                  </a:ext>
                </a:extLst>
              </a:tr>
              <a:tr h="1995975">
                <a:tc gridSpan="2">
                  <a:txBody>
                    <a:bodyPr/>
                    <a:lstStyle/>
                    <a:p>
                      <a:pPr marL="0" lvl="0" indent="0" algn="l" rtl="0">
                        <a:spcBef>
                          <a:spcPts val="0"/>
                        </a:spcBef>
                        <a:spcAft>
                          <a:spcPts val="0"/>
                        </a:spcAft>
                        <a:buNone/>
                      </a:pPr>
                      <a:endParaRPr dirty="0">
                        <a:solidFill>
                          <a:schemeClr val="dk1"/>
                        </a:solidFill>
                        <a:latin typeface="Nunito"/>
                        <a:ea typeface="Nunito"/>
                        <a:cs typeface="Nunito"/>
                        <a:sym typeface="Nuni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solidFill>
                      <a:srgbClr val="C62D18"/>
                    </a:solidFill>
                  </a:tcPr>
                </a:tc>
                <a:tc hMerge="1">
                  <a:txBody>
                    <a:bodyPr/>
                    <a:lstStyle/>
                    <a:p>
                      <a:endParaRPr lang="en-US"/>
                    </a:p>
                  </a:txBody>
                  <a:tcPr/>
                </a:tc>
                <a:extLst>
                  <a:ext uri="{0D108BD9-81ED-4DB2-BD59-A6C34878D82A}">
                    <a16:rowId xmlns:a16="http://schemas.microsoft.com/office/drawing/2014/main" val="10001"/>
                  </a:ext>
                </a:extLst>
              </a:tr>
            </a:tbl>
          </a:graphicData>
        </a:graphic>
      </p:graphicFrame>
      <p:sp>
        <p:nvSpPr>
          <p:cNvPr id="104" name="Google Shape;104;p6"/>
          <p:cNvSpPr txBox="1">
            <a:spLocks noGrp="1"/>
          </p:cNvSpPr>
          <p:nvPr>
            <p:ph type="subTitle" idx="5"/>
          </p:nvPr>
        </p:nvSpPr>
        <p:spPr>
          <a:xfrm>
            <a:off x="1332600" y="6873075"/>
            <a:ext cx="6106200" cy="6195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a:p>
        </p:txBody>
      </p:sp>
      <p:sp>
        <p:nvSpPr>
          <p:cNvPr id="105" name="Google Shape;105;p6"/>
          <p:cNvSpPr txBox="1">
            <a:spLocks noGrp="1"/>
          </p:cNvSpPr>
          <p:nvPr>
            <p:ph type="subTitle" idx="6"/>
          </p:nvPr>
        </p:nvSpPr>
        <p:spPr>
          <a:xfrm>
            <a:off x="382725" y="7653075"/>
            <a:ext cx="7056000" cy="1802400"/>
          </a:xfrm>
          <a:prstGeom prst="rect">
            <a:avLst/>
          </a:prstGeom>
          <a:solidFill>
            <a:schemeClr val="lt1"/>
          </a:solidFill>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lvl1pPr lvl="0" rtl="0">
              <a:spcBef>
                <a:spcPts val="0"/>
              </a:spcBef>
              <a:spcAft>
                <a:spcPts val="0"/>
              </a:spcAft>
              <a:buClr>
                <a:schemeClr val="dk1"/>
              </a:buClr>
              <a:buSzPts val="1800"/>
              <a:buFont typeface="Nunito"/>
              <a:buNone/>
              <a:defRPr>
                <a:solidFill>
                  <a:schemeClr val="dk1"/>
                </a:solidFill>
                <a:latin typeface="Nunito"/>
                <a:ea typeface="Nunito"/>
                <a:cs typeface="Nunito"/>
                <a:sym typeface="Nunito"/>
              </a:defRPr>
            </a:lvl1pPr>
            <a:lvl2pPr lvl="1"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2pPr>
            <a:lvl3pPr lvl="2"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3pPr>
            <a:lvl4pPr lvl="3"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4pPr>
            <a:lvl5pPr lvl="4"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5pPr>
            <a:lvl6pPr lvl="5"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6pPr>
            <a:lvl7pPr lvl="6"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7pPr>
            <a:lvl8pPr lvl="7"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8pPr>
            <a:lvl9pPr lvl="8" rtl="0">
              <a:spcBef>
                <a:spcPts val="0"/>
              </a:spcBef>
              <a:spcAft>
                <a:spcPts val="0"/>
              </a:spcAft>
              <a:buClr>
                <a:schemeClr val="dk1"/>
              </a:buClr>
              <a:buSzPts val="1400"/>
              <a:buFont typeface="Nunito"/>
              <a:buNone/>
              <a:defRPr>
                <a:solidFill>
                  <a:schemeClr val="dk1"/>
                </a:solidFill>
                <a:latin typeface="Nunito"/>
                <a:ea typeface="Nunito"/>
                <a:cs typeface="Nunito"/>
                <a:sym typeface="Nunito"/>
              </a:defRPr>
            </a:lvl9pPr>
          </a:lstStyle>
          <a:p>
            <a:endParaRPr/>
          </a:p>
        </p:txBody>
      </p:sp>
      <p:pic>
        <p:nvPicPr>
          <p:cNvPr id="106" name="Google Shape;106;p6"/>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107" name="Google Shape;107;p6"/>
          <p:cNvSpPr txBox="1"/>
          <p:nvPr/>
        </p:nvSpPr>
        <p:spPr>
          <a:xfrm>
            <a:off x="405375" y="9646025"/>
            <a:ext cx="184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Reflect and Discuss 1" type="blank">
  <p:cSld name="BLANK">
    <p:spTree>
      <p:nvGrpSpPr>
        <p:cNvPr id="1" name="Shape 108"/>
        <p:cNvGrpSpPr/>
        <p:nvPr/>
      </p:nvGrpSpPr>
      <p:grpSpPr>
        <a:xfrm>
          <a:off x="0" y="0"/>
          <a:ext cx="0" cy="0"/>
          <a:chOff x="0" y="0"/>
          <a:chExt cx="0" cy="0"/>
        </a:xfrm>
      </p:grpSpPr>
      <p:sp>
        <p:nvSpPr>
          <p:cNvPr id="109" name="Google Shape;109;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110" name="Google Shape;110;p7"/>
          <p:cNvSpPr/>
          <p:nvPr/>
        </p:nvSpPr>
        <p:spPr>
          <a:xfrm>
            <a:off x="213900" y="1317525"/>
            <a:ext cx="7344600" cy="8409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7"/>
          <p:cNvSpPr txBox="1">
            <a:spLocks noGrp="1"/>
          </p:cNvSpPr>
          <p:nvPr>
            <p:ph type="subTitle" idx="1"/>
          </p:nvPr>
        </p:nvSpPr>
        <p:spPr>
          <a:xfrm>
            <a:off x="397991" y="1415071"/>
            <a:ext cx="6976500" cy="6327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a:endParaRPr/>
          </a:p>
        </p:txBody>
      </p:sp>
      <p:sp>
        <p:nvSpPr>
          <p:cNvPr id="112" name="Google Shape;112;p7"/>
          <p:cNvSpPr/>
          <p:nvPr/>
        </p:nvSpPr>
        <p:spPr>
          <a:xfrm>
            <a:off x="232925" y="4954025"/>
            <a:ext cx="3330900" cy="22806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bg1"/>
                </a:solidFill>
                <a:latin typeface="Nunito"/>
                <a:ea typeface="Nunito"/>
                <a:cs typeface="Nunito"/>
                <a:sym typeface="Nunito"/>
              </a:rPr>
              <a:t>Student #1: ______________________</a:t>
            </a:r>
            <a:endParaRPr b="1" dirty="0">
              <a:solidFill>
                <a:schemeClr val="bg1"/>
              </a:solidFill>
              <a:latin typeface="Nunito"/>
              <a:ea typeface="Nunito"/>
              <a:cs typeface="Nunito"/>
              <a:sym typeface="Nunito"/>
            </a:endParaRPr>
          </a:p>
        </p:txBody>
      </p:sp>
      <p:sp>
        <p:nvSpPr>
          <p:cNvPr id="113" name="Google Shape;113;p7"/>
          <p:cNvSpPr txBox="1">
            <a:spLocks noGrp="1"/>
          </p:cNvSpPr>
          <p:nvPr>
            <p:ph type="subTitle" idx="2"/>
          </p:nvPr>
        </p:nvSpPr>
        <p:spPr>
          <a:xfrm>
            <a:off x="453125" y="5322926"/>
            <a:ext cx="29178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4" name="Google Shape;114;p7"/>
          <p:cNvSpPr/>
          <p:nvPr/>
        </p:nvSpPr>
        <p:spPr>
          <a:xfrm>
            <a:off x="3755975" y="4966625"/>
            <a:ext cx="3802500" cy="22806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bg1"/>
                </a:solidFill>
                <a:latin typeface="Nunito"/>
                <a:ea typeface="Nunito"/>
                <a:cs typeface="Nunito"/>
                <a:sym typeface="Nunito"/>
              </a:rPr>
              <a:t>Student #2: ______________________</a:t>
            </a:r>
            <a:endParaRPr b="1" dirty="0">
              <a:solidFill>
                <a:schemeClr val="bg1"/>
              </a:solidFill>
              <a:latin typeface="Nunito"/>
              <a:ea typeface="Nunito"/>
              <a:cs typeface="Nunito"/>
              <a:sym typeface="Nunito"/>
            </a:endParaRPr>
          </a:p>
        </p:txBody>
      </p:sp>
      <p:sp>
        <p:nvSpPr>
          <p:cNvPr id="115" name="Google Shape;115;p7"/>
          <p:cNvSpPr txBox="1">
            <a:spLocks noGrp="1"/>
          </p:cNvSpPr>
          <p:nvPr>
            <p:ph type="subTitle" idx="3"/>
          </p:nvPr>
        </p:nvSpPr>
        <p:spPr>
          <a:xfrm>
            <a:off x="4007350" y="5335550"/>
            <a:ext cx="33309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a:endParaRPr/>
          </a:p>
        </p:txBody>
      </p:sp>
      <p:sp>
        <p:nvSpPr>
          <p:cNvPr id="116" name="Google Shape;116;p7"/>
          <p:cNvSpPr/>
          <p:nvPr/>
        </p:nvSpPr>
        <p:spPr>
          <a:xfrm>
            <a:off x="213900" y="2297100"/>
            <a:ext cx="7344600" cy="20541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chemeClr val="bg1"/>
                </a:solidFill>
                <a:latin typeface="Nunito"/>
                <a:ea typeface="Nunito"/>
                <a:cs typeface="Nunito"/>
                <a:sym typeface="Nunito"/>
              </a:rPr>
              <a:t>Write Your Response Here</a:t>
            </a:r>
            <a:r>
              <a:rPr lang="en" dirty="0">
                <a:solidFill>
                  <a:schemeClr val="bg1"/>
                </a:solidFill>
                <a:latin typeface="Nunito"/>
                <a:ea typeface="Nunito"/>
                <a:cs typeface="Nunito"/>
                <a:sym typeface="Nunito"/>
              </a:rPr>
              <a:t>. Be sure to use what you learned in the reading and your own knowledge and experiences to answer the question thoroughly. </a:t>
            </a:r>
            <a:endParaRPr dirty="0">
              <a:solidFill>
                <a:schemeClr val="bg1"/>
              </a:solidFill>
              <a:latin typeface="Nunito"/>
              <a:ea typeface="Nunito"/>
              <a:cs typeface="Nunito"/>
              <a:sym typeface="Nunito"/>
            </a:endParaRPr>
          </a:p>
        </p:txBody>
      </p:sp>
      <p:sp>
        <p:nvSpPr>
          <p:cNvPr id="117" name="Google Shape;117;p7"/>
          <p:cNvSpPr txBox="1">
            <a:spLocks noGrp="1"/>
          </p:cNvSpPr>
          <p:nvPr>
            <p:ph type="subTitle" idx="4"/>
          </p:nvPr>
        </p:nvSpPr>
        <p:spPr>
          <a:xfrm>
            <a:off x="397950" y="2902563"/>
            <a:ext cx="6976500" cy="1266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a:endParaRPr/>
          </a:p>
        </p:txBody>
      </p:sp>
      <p:sp>
        <p:nvSpPr>
          <p:cNvPr id="118" name="Google Shape;118;p7"/>
          <p:cNvSpPr/>
          <p:nvPr/>
        </p:nvSpPr>
        <p:spPr>
          <a:xfrm>
            <a:off x="223425" y="7316750"/>
            <a:ext cx="3330900" cy="22806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bg1"/>
                </a:solidFill>
                <a:latin typeface="Nunito"/>
                <a:ea typeface="Nunito"/>
                <a:cs typeface="Nunito"/>
                <a:sym typeface="Nunito"/>
              </a:rPr>
              <a:t>Student #3: ______________________</a:t>
            </a:r>
            <a:endParaRPr b="1" dirty="0">
              <a:solidFill>
                <a:schemeClr val="bg1"/>
              </a:solidFill>
              <a:latin typeface="Nunito"/>
              <a:ea typeface="Nunito"/>
              <a:cs typeface="Nunito"/>
              <a:sym typeface="Nunito"/>
            </a:endParaRPr>
          </a:p>
        </p:txBody>
      </p:sp>
      <p:sp>
        <p:nvSpPr>
          <p:cNvPr id="119" name="Google Shape;119;p7"/>
          <p:cNvSpPr txBox="1">
            <a:spLocks noGrp="1"/>
          </p:cNvSpPr>
          <p:nvPr>
            <p:ph type="subTitle" idx="5"/>
          </p:nvPr>
        </p:nvSpPr>
        <p:spPr>
          <a:xfrm>
            <a:off x="443625" y="7685651"/>
            <a:ext cx="29178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0" name="Google Shape;120;p7"/>
          <p:cNvSpPr/>
          <p:nvPr/>
        </p:nvSpPr>
        <p:spPr>
          <a:xfrm>
            <a:off x="3746475" y="7329350"/>
            <a:ext cx="3802500" cy="2280600"/>
          </a:xfrm>
          <a:prstGeom prst="rect">
            <a:avLst/>
          </a:prstGeom>
          <a:solidFill>
            <a:srgbClr val="C62D18"/>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b="1" dirty="0">
                <a:solidFill>
                  <a:schemeClr val="bg1"/>
                </a:solidFill>
                <a:latin typeface="Nunito"/>
                <a:ea typeface="Nunito"/>
                <a:cs typeface="Nunito"/>
                <a:sym typeface="Nunito"/>
              </a:rPr>
              <a:t>Student #4: ______________________</a:t>
            </a:r>
            <a:endParaRPr b="1" dirty="0">
              <a:solidFill>
                <a:schemeClr val="bg1"/>
              </a:solidFill>
              <a:latin typeface="Nunito"/>
              <a:ea typeface="Nunito"/>
              <a:cs typeface="Nunito"/>
              <a:sym typeface="Nunito"/>
            </a:endParaRPr>
          </a:p>
        </p:txBody>
      </p:sp>
      <p:sp>
        <p:nvSpPr>
          <p:cNvPr id="121" name="Google Shape;121;p7"/>
          <p:cNvSpPr txBox="1">
            <a:spLocks noGrp="1"/>
          </p:cNvSpPr>
          <p:nvPr>
            <p:ph type="subTitle" idx="6"/>
          </p:nvPr>
        </p:nvSpPr>
        <p:spPr>
          <a:xfrm>
            <a:off x="3997850" y="7698275"/>
            <a:ext cx="3330900" cy="1755900"/>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91425" tIns="91425" rIns="91425" bIns="91425" anchor="t" anchorCtr="0">
            <a:normAutofit/>
          </a:bodyPr>
          <a:lstStyle>
            <a:lvl1pPr lvl="0" rtl="0">
              <a:spcBef>
                <a:spcPts val="0"/>
              </a:spcBef>
              <a:spcAft>
                <a:spcPts val="0"/>
              </a:spcAft>
              <a:buClr>
                <a:schemeClr val="dk1"/>
              </a:buClr>
              <a:buSzPts val="1200"/>
              <a:buFont typeface="Nunito"/>
              <a:buNone/>
              <a:defRPr sz="1200">
                <a:solidFill>
                  <a:schemeClr val="dk1"/>
                </a:solidFill>
                <a:latin typeface="Nunito"/>
                <a:ea typeface="Nunito"/>
                <a:cs typeface="Nunito"/>
                <a:sym typeface="Nunito"/>
              </a:defRPr>
            </a:lvl1pPr>
            <a:lvl2pPr lvl="1" rtl="0">
              <a:spcBef>
                <a:spcPts val="0"/>
              </a:spcBef>
              <a:spcAft>
                <a:spcPts val="0"/>
              </a:spcAft>
              <a:buSzPts val="1200"/>
              <a:buNone/>
              <a:defRPr sz="1200"/>
            </a:lvl2pPr>
            <a:lvl3pPr lvl="2" rtl="0">
              <a:spcBef>
                <a:spcPts val="0"/>
              </a:spcBef>
              <a:spcAft>
                <a:spcPts val="0"/>
              </a:spcAft>
              <a:buSzPts val="1200"/>
              <a:buNone/>
              <a:defRPr sz="1200"/>
            </a:lvl3pPr>
            <a:lvl4pPr lvl="3" rtl="0">
              <a:spcBef>
                <a:spcPts val="0"/>
              </a:spcBef>
              <a:spcAft>
                <a:spcPts val="0"/>
              </a:spcAft>
              <a:buSzPts val="1200"/>
              <a:buNone/>
              <a:defRPr sz="1200"/>
            </a:lvl4pPr>
            <a:lvl5pPr lvl="4" rtl="0">
              <a:spcBef>
                <a:spcPts val="0"/>
              </a:spcBef>
              <a:spcAft>
                <a:spcPts val="0"/>
              </a:spcAft>
              <a:buSzPts val="1200"/>
              <a:buNone/>
              <a:defRPr sz="1200"/>
            </a:lvl5pPr>
            <a:lvl6pPr lvl="5" rtl="0">
              <a:spcBef>
                <a:spcPts val="0"/>
              </a:spcBef>
              <a:spcAft>
                <a:spcPts val="0"/>
              </a:spcAft>
              <a:buSzPts val="1200"/>
              <a:buNone/>
              <a:defRPr sz="1200"/>
            </a:lvl6pPr>
            <a:lvl7pPr lvl="6" rtl="0">
              <a:spcBef>
                <a:spcPts val="0"/>
              </a:spcBef>
              <a:spcAft>
                <a:spcPts val="0"/>
              </a:spcAft>
              <a:buSzPts val="1200"/>
              <a:buNone/>
              <a:defRPr sz="1200"/>
            </a:lvl7pPr>
            <a:lvl8pPr lvl="7" rtl="0">
              <a:spcBef>
                <a:spcPts val="0"/>
              </a:spcBef>
              <a:spcAft>
                <a:spcPts val="0"/>
              </a:spcAft>
              <a:buSzPts val="1200"/>
              <a:buNone/>
              <a:defRPr sz="1200"/>
            </a:lvl8pPr>
            <a:lvl9pPr lvl="8" rtl="0">
              <a:spcBef>
                <a:spcPts val="0"/>
              </a:spcBef>
              <a:spcAft>
                <a:spcPts val="0"/>
              </a:spcAft>
              <a:buSzPts val="1200"/>
              <a:buNone/>
              <a:defRPr sz="1200"/>
            </a:lvl9pPr>
          </a:lstStyle>
          <a:p>
            <a:endParaRPr/>
          </a:p>
        </p:txBody>
      </p:sp>
      <p:sp>
        <p:nvSpPr>
          <p:cNvPr id="122" name="Google Shape;122;p7"/>
          <p:cNvSpPr txBox="1"/>
          <p:nvPr/>
        </p:nvSpPr>
        <p:spPr>
          <a:xfrm>
            <a:off x="80550" y="171150"/>
            <a:ext cx="7611300"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300">
                <a:latin typeface="Tilt Warp"/>
                <a:ea typeface="Tilt Warp"/>
                <a:cs typeface="Tilt Warp"/>
                <a:sym typeface="Tilt Warp"/>
              </a:rPr>
              <a:t>Reflect and Discuss </a:t>
            </a:r>
            <a:endParaRPr sz="3300">
              <a:latin typeface="Tilt Warp"/>
              <a:ea typeface="Tilt Warp"/>
              <a:cs typeface="Tilt Warp"/>
              <a:sym typeface="Tilt Warp"/>
            </a:endParaRPr>
          </a:p>
        </p:txBody>
      </p:sp>
      <p:sp>
        <p:nvSpPr>
          <p:cNvPr id="123" name="Google Shape;123;p7"/>
          <p:cNvSpPr txBox="1"/>
          <p:nvPr/>
        </p:nvSpPr>
        <p:spPr>
          <a:xfrm>
            <a:off x="132775" y="733350"/>
            <a:ext cx="75354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latin typeface="Nunito"/>
                <a:ea typeface="Nunito"/>
                <a:cs typeface="Nunito"/>
                <a:sym typeface="Nunito"/>
              </a:rPr>
              <a:t>Instructions</a:t>
            </a:r>
            <a:r>
              <a:rPr lang="en">
                <a:latin typeface="Nunito"/>
                <a:ea typeface="Nunito"/>
                <a:cs typeface="Nunito"/>
                <a:sym typeface="Nunito"/>
              </a:rPr>
              <a:t>: Respond to the following question using the reading and your own knowledge and experiences. Be as thorough as possible. </a:t>
            </a:r>
            <a:endParaRPr>
              <a:latin typeface="Nunito"/>
              <a:ea typeface="Nunito"/>
              <a:cs typeface="Nunito"/>
              <a:sym typeface="Nunito"/>
            </a:endParaRPr>
          </a:p>
        </p:txBody>
      </p:sp>
      <p:sp>
        <p:nvSpPr>
          <p:cNvPr id="124" name="Google Shape;124;p7"/>
          <p:cNvSpPr txBox="1"/>
          <p:nvPr/>
        </p:nvSpPr>
        <p:spPr>
          <a:xfrm>
            <a:off x="162150" y="4362200"/>
            <a:ext cx="74481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dirty="0">
                <a:latin typeface="Nunito"/>
                <a:ea typeface="Nunito"/>
                <a:cs typeface="Nunito"/>
                <a:sym typeface="Nunito"/>
              </a:rPr>
              <a:t>Instructions</a:t>
            </a:r>
            <a:r>
              <a:rPr lang="en" dirty="0">
                <a:latin typeface="Nunito"/>
                <a:ea typeface="Nunito"/>
                <a:cs typeface="Nunito"/>
                <a:sym typeface="Nunito"/>
              </a:rPr>
              <a:t>: When instructed, you will share your responses with your group. Take notes on their responses in the boxes below. Be sure to write their names at the top of each box.</a:t>
            </a:r>
            <a:endParaRPr dirty="0">
              <a:latin typeface="Nunito"/>
              <a:ea typeface="Nunito"/>
              <a:cs typeface="Nunito"/>
              <a:sym typeface="Nunito"/>
            </a:endParaRPr>
          </a:p>
        </p:txBody>
      </p:sp>
      <p:pic>
        <p:nvPicPr>
          <p:cNvPr id="125" name="Google Shape;125;p7"/>
          <p:cNvPicPr preferRelativeResize="0"/>
          <p:nvPr/>
        </p:nvPicPr>
        <p:blipFill>
          <a:blip r:embed="rId2">
            <a:alphaModFix/>
          </a:blip>
          <a:stretch>
            <a:fillRect/>
          </a:stretch>
        </p:blipFill>
        <p:spPr>
          <a:xfrm>
            <a:off x="238325" y="9705246"/>
            <a:ext cx="220250" cy="220250"/>
          </a:xfrm>
          <a:prstGeom prst="rect">
            <a:avLst/>
          </a:prstGeom>
          <a:noFill/>
          <a:ln>
            <a:noFill/>
          </a:ln>
        </p:spPr>
      </p:pic>
      <p:sp>
        <p:nvSpPr>
          <p:cNvPr id="126" name="Google Shape;126;p7"/>
          <p:cNvSpPr txBox="1"/>
          <p:nvPr/>
        </p:nvSpPr>
        <p:spPr>
          <a:xfrm>
            <a:off x="405375" y="9646025"/>
            <a:ext cx="184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000">
                <a:latin typeface="Nunito"/>
                <a:ea typeface="Nunito"/>
                <a:cs typeface="Nunito"/>
                <a:sym typeface="Nunito"/>
              </a:rPr>
              <a:t>Created with web.diffit.me</a:t>
            </a:r>
            <a:endParaRPr sz="1000">
              <a:latin typeface="Nunito"/>
              <a:ea typeface="Nunito"/>
              <a:cs typeface="Nunito"/>
              <a:sym typeface="Nunito"/>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1"/>
        <p:cNvGrpSpPr/>
        <p:nvPr/>
      </p:nvGrpSpPr>
      <p:grpSpPr>
        <a:xfrm>
          <a:off x="0" y="0"/>
          <a:ext cx="0" cy="0"/>
          <a:chOff x="0" y="0"/>
          <a:chExt cx="0" cy="0"/>
        </a:xfrm>
      </p:grpSpPr>
      <p:sp>
        <p:nvSpPr>
          <p:cNvPr id="132" name="Google Shape;132;p9"/>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33" name="Google Shape;133;p9"/>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34" name="Google Shape;134;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5"/>
        <p:cNvGrpSpPr/>
        <p:nvPr/>
      </p:nvGrpSpPr>
      <p:grpSpPr>
        <a:xfrm>
          <a:off x="0" y="0"/>
          <a:ext cx="0" cy="0"/>
          <a:chOff x="0" y="0"/>
          <a:chExt cx="0" cy="0"/>
        </a:xfrm>
      </p:grpSpPr>
      <p:sp>
        <p:nvSpPr>
          <p:cNvPr id="136" name="Google Shape;136;p10"/>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37" name="Google Shape;137;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8"/>
        <p:cNvGrpSpPr/>
        <p:nvPr/>
      </p:nvGrpSpPr>
      <p:grpSpPr>
        <a:xfrm>
          <a:off x="0" y="0"/>
          <a:ext cx="0" cy="0"/>
          <a:chOff x="0" y="0"/>
          <a:chExt cx="0" cy="0"/>
        </a:xfrm>
      </p:grpSpPr>
      <p:sp>
        <p:nvSpPr>
          <p:cNvPr id="139" name="Google Shape;139;p11"/>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40" name="Google Shape;140;p11"/>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41" name="Google Shape;141;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grpSp>
        <p:nvGrpSpPr>
          <p:cNvPr id="2" name="Group 1">
            <a:extLst>
              <a:ext uri="{FF2B5EF4-FFF2-40B4-BE49-F238E27FC236}">
                <a16:creationId xmlns:a16="http://schemas.microsoft.com/office/drawing/2014/main" id="{6A3548E9-6723-B70F-60EB-45F35B8DF652}"/>
              </a:ext>
            </a:extLst>
          </p:cNvPr>
          <p:cNvGrpSpPr/>
          <p:nvPr userDrawn="1"/>
        </p:nvGrpSpPr>
        <p:grpSpPr>
          <a:xfrm>
            <a:off x="5915025" y="-39156"/>
            <a:ext cx="1753064" cy="971490"/>
            <a:chOff x="7109493" y="-71244"/>
            <a:chExt cx="1165478" cy="645869"/>
          </a:xfrm>
        </p:grpSpPr>
        <p:pic>
          <p:nvPicPr>
            <p:cNvPr id="3" name="Picture 2" descr="A logo with a heart shaped egg and text&#10;&#10;Description automatically generated">
              <a:extLst>
                <a:ext uri="{FF2B5EF4-FFF2-40B4-BE49-F238E27FC236}">
                  <a16:creationId xmlns:a16="http://schemas.microsoft.com/office/drawing/2014/main" id="{97CDFA2B-51AE-5CE0-FE4B-19DF91721CB0}"/>
                </a:ext>
              </a:extLst>
            </p:cNvPr>
            <p:cNvPicPr>
              <a:picLocks noChangeAspect="1"/>
            </p:cNvPicPr>
            <p:nvPr userDrawn="1"/>
          </p:nvPicPr>
          <p:blipFill>
            <a:blip r:embed="rId8"/>
            <a:stretch>
              <a:fillRect/>
            </a:stretch>
          </p:blipFill>
          <p:spPr>
            <a:xfrm>
              <a:off x="7109493" y="-71244"/>
              <a:ext cx="1165478" cy="645869"/>
            </a:xfrm>
            <a:prstGeom prst="rect">
              <a:avLst/>
            </a:prstGeom>
          </p:spPr>
        </p:pic>
        <p:sp>
          <p:nvSpPr>
            <p:cNvPr id="4" name="Rectangle 3">
              <a:extLst>
                <a:ext uri="{FF2B5EF4-FFF2-40B4-BE49-F238E27FC236}">
                  <a16:creationId xmlns:a16="http://schemas.microsoft.com/office/drawing/2014/main" id="{EBCB49E3-B66A-70F3-3DE9-CDFC51919A09}"/>
                </a:ext>
              </a:extLst>
            </p:cNvPr>
            <p:cNvSpPr/>
            <p:nvPr userDrawn="1"/>
          </p:nvSpPr>
          <p:spPr>
            <a:xfrm>
              <a:off x="7595627" y="419437"/>
              <a:ext cx="623434" cy="8599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127"/>
        <p:cNvGrpSpPr/>
        <p:nvPr/>
      </p:nvGrpSpPr>
      <p:grpSpPr>
        <a:xfrm>
          <a:off x="0" y="0"/>
          <a:ext cx="0" cy="0"/>
          <a:chOff x="0" y="0"/>
          <a:chExt cx="0" cy="0"/>
        </a:xfrm>
      </p:grpSpPr>
      <p:sp>
        <p:nvSpPr>
          <p:cNvPr id="128" name="Google Shape;128;p8"/>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129" name="Google Shape;129;p8"/>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0"/>
              </a:spcBef>
              <a:spcAft>
                <a:spcPts val="0"/>
              </a:spcAft>
              <a:buClr>
                <a:schemeClr val="dk2"/>
              </a:buClr>
              <a:buSzPts val="1400"/>
              <a:buChar char="○"/>
              <a:defRPr>
                <a:solidFill>
                  <a:schemeClr val="dk2"/>
                </a:solidFill>
              </a:defRPr>
            </a:lvl2pPr>
            <a:lvl3pPr marL="1371600" lvl="2" indent="-317500" rtl="0">
              <a:lnSpc>
                <a:spcPct val="115000"/>
              </a:lnSpc>
              <a:spcBef>
                <a:spcPts val="0"/>
              </a:spcBef>
              <a:spcAft>
                <a:spcPts val="0"/>
              </a:spcAft>
              <a:buClr>
                <a:schemeClr val="dk2"/>
              </a:buClr>
              <a:buSzPts val="1400"/>
              <a:buChar char="■"/>
              <a:defRPr>
                <a:solidFill>
                  <a:schemeClr val="dk2"/>
                </a:solidFill>
              </a:defRPr>
            </a:lvl3pPr>
            <a:lvl4pPr marL="1828800" lvl="3" indent="-317500" rtl="0">
              <a:lnSpc>
                <a:spcPct val="115000"/>
              </a:lnSpc>
              <a:spcBef>
                <a:spcPts val="0"/>
              </a:spcBef>
              <a:spcAft>
                <a:spcPts val="0"/>
              </a:spcAft>
              <a:buClr>
                <a:schemeClr val="dk2"/>
              </a:buClr>
              <a:buSzPts val="1400"/>
              <a:buChar char="●"/>
              <a:defRPr>
                <a:solidFill>
                  <a:schemeClr val="dk2"/>
                </a:solidFill>
              </a:defRPr>
            </a:lvl4pPr>
            <a:lvl5pPr marL="2286000" lvl="4" indent="-317500" rtl="0">
              <a:lnSpc>
                <a:spcPct val="115000"/>
              </a:lnSpc>
              <a:spcBef>
                <a:spcPts val="0"/>
              </a:spcBef>
              <a:spcAft>
                <a:spcPts val="0"/>
              </a:spcAft>
              <a:buClr>
                <a:schemeClr val="dk2"/>
              </a:buClr>
              <a:buSzPts val="1400"/>
              <a:buChar char="○"/>
              <a:defRPr>
                <a:solidFill>
                  <a:schemeClr val="dk2"/>
                </a:solidFill>
              </a:defRPr>
            </a:lvl5pPr>
            <a:lvl6pPr marL="2743200" lvl="5" indent="-317500" rtl="0">
              <a:lnSpc>
                <a:spcPct val="115000"/>
              </a:lnSpc>
              <a:spcBef>
                <a:spcPts val="0"/>
              </a:spcBef>
              <a:spcAft>
                <a:spcPts val="0"/>
              </a:spcAft>
              <a:buClr>
                <a:schemeClr val="dk2"/>
              </a:buClr>
              <a:buSzPts val="1400"/>
              <a:buChar char="■"/>
              <a:defRPr>
                <a:solidFill>
                  <a:schemeClr val="dk2"/>
                </a:solidFill>
              </a:defRPr>
            </a:lvl6pPr>
            <a:lvl7pPr marL="3200400" lvl="6" indent="-317500" rtl="0">
              <a:lnSpc>
                <a:spcPct val="115000"/>
              </a:lnSpc>
              <a:spcBef>
                <a:spcPts val="0"/>
              </a:spcBef>
              <a:spcAft>
                <a:spcPts val="0"/>
              </a:spcAft>
              <a:buClr>
                <a:schemeClr val="dk2"/>
              </a:buClr>
              <a:buSzPts val="1400"/>
              <a:buChar char="●"/>
              <a:defRPr>
                <a:solidFill>
                  <a:schemeClr val="dk2"/>
                </a:solidFill>
              </a:defRPr>
            </a:lvl7pPr>
            <a:lvl8pPr marL="3657600" lvl="7" indent="-317500" rtl="0">
              <a:lnSpc>
                <a:spcPct val="115000"/>
              </a:lnSpc>
              <a:spcBef>
                <a:spcPts val="0"/>
              </a:spcBef>
              <a:spcAft>
                <a:spcPts val="0"/>
              </a:spcAft>
              <a:buClr>
                <a:schemeClr val="dk2"/>
              </a:buClr>
              <a:buSzPts val="1400"/>
              <a:buChar char="○"/>
              <a:defRPr>
                <a:solidFill>
                  <a:schemeClr val="dk2"/>
                </a:solidFill>
              </a:defRPr>
            </a:lvl8pPr>
            <a:lvl9pPr marL="4114800" lvl="8" indent="-317500" rtl="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130" name="Google Shape;130;p8"/>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eb.diffit.me/faq" TargetMode="External"/><Relationship Id="rId3" Type="http://schemas.openxmlformats.org/officeDocument/2006/relationships/slide" Target="slide7.xml"/><Relationship Id="rId7" Type="http://schemas.openxmlformats.org/officeDocument/2006/relationships/hyperlink" Target="https://web.diffit.me/contact-u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slide" Target="slide11.xml"/><Relationship Id="rId5" Type="http://schemas.openxmlformats.org/officeDocument/2006/relationships/slide" Target="slide3.xml"/><Relationship Id="rId10" Type="http://schemas.openxmlformats.org/officeDocument/2006/relationships/image" Target="../media/image2.png"/><Relationship Id="rId4" Type="http://schemas.openxmlformats.org/officeDocument/2006/relationships/slide" Target="slide6.xml"/><Relationship Id="rId9" Type="http://schemas.openxmlformats.org/officeDocument/2006/relationships/hyperlink" Target="https://diffit.me"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0"/>
          <p:cNvSpPr txBox="1"/>
          <p:nvPr/>
        </p:nvSpPr>
        <p:spPr>
          <a:xfrm>
            <a:off x="301200" y="904050"/>
            <a:ext cx="7170000" cy="7650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277" b="1" dirty="0">
                <a:latin typeface="Nunito"/>
                <a:ea typeface="Nunito"/>
                <a:cs typeface="Nunito"/>
                <a:sym typeface="Nunito"/>
              </a:rPr>
              <a:t>PEEL Short Answer Question Workbook</a:t>
            </a:r>
            <a:endParaRPr sz="1277" b="1" dirty="0">
              <a:solidFill>
                <a:srgbClr val="000000"/>
              </a:solidFill>
              <a:latin typeface="Nunito"/>
              <a:ea typeface="Nunito"/>
              <a:cs typeface="Nunito"/>
              <a:sym typeface="Nunito"/>
            </a:endParaRPr>
          </a:p>
          <a:p>
            <a:pPr marL="0" lvl="0" indent="0" algn="l" rtl="0">
              <a:spcBef>
                <a:spcPts val="0"/>
              </a:spcBef>
              <a:spcAft>
                <a:spcPts val="0"/>
              </a:spcAft>
              <a:buNone/>
            </a:pPr>
            <a:endParaRPr sz="1277" b="1" dirty="0">
              <a:solidFill>
                <a:srgbClr val="000000"/>
              </a:solidFill>
              <a:latin typeface="Nunito"/>
              <a:ea typeface="Nunito"/>
              <a:cs typeface="Nunito"/>
              <a:sym typeface="Nunito"/>
            </a:endParaRPr>
          </a:p>
          <a:p>
            <a:pPr marL="0" lvl="0" indent="0" algn="l" rtl="0">
              <a:spcBef>
                <a:spcPts val="0"/>
              </a:spcBef>
              <a:spcAft>
                <a:spcPts val="0"/>
              </a:spcAft>
              <a:buNone/>
            </a:pPr>
            <a:r>
              <a:rPr lang="en" sz="1277" b="1" dirty="0">
                <a:solidFill>
                  <a:srgbClr val="000000"/>
                </a:solidFill>
                <a:highlight>
                  <a:srgbClr val="DCFCE7"/>
                </a:highlight>
                <a:latin typeface="Nunito"/>
                <a:ea typeface="Nunito"/>
                <a:cs typeface="Nunito"/>
                <a:sym typeface="Nunito"/>
              </a:rPr>
              <a:t>Student Activity:</a:t>
            </a:r>
            <a:r>
              <a:rPr lang="en" sz="1277" dirty="0">
                <a:solidFill>
                  <a:srgbClr val="000000"/>
                </a:solidFill>
                <a:highlight>
                  <a:srgbClr val="DCFCE7"/>
                </a:highlight>
                <a:latin typeface="Nunito"/>
                <a:ea typeface="Nunito"/>
                <a:cs typeface="Nunito"/>
                <a:sym typeface="Nunito"/>
              </a:rPr>
              <a:t> </a:t>
            </a:r>
            <a:r>
              <a:rPr lang="en" sz="1277" dirty="0">
                <a:latin typeface="Nunito"/>
                <a:ea typeface="Nunito"/>
                <a:cs typeface="Nunito"/>
                <a:sym typeface="Nunito"/>
              </a:rPr>
              <a:t>read a passage and use PEEL to complete the short answer questions.</a:t>
            </a:r>
            <a:endParaRPr sz="1277" dirty="0">
              <a:latin typeface="Nunito"/>
              <a:ea typeface="Nunito"/>
              <a:cs typeface="Nunito"/>
              <a:sym typeface="Nunito"/>
            </a:endParaRPr>
          </a:p>
          <a:p>
            <a:pPr marL="0" lvl="0" indent="0" algn="l" rtl="0">
              <a:spcBef>
                <a:spcPts val="0"/>
              </a:spcBef>
              <a:spcAft>
                <a:spcPts val="0"/>
              </a:spcAft>
              <a:buNone/>
            </a:pPr>
            <a:endParaRPr sz="1277" b="1" dirty="0">
              <a:solidFill>
                <a:srgbClr val="000000"/>
              </a:solidFill>
              <a:latin typeface="Nunito"/>
              <a:ea typeface="Nunito"/>
              <a:cs typeface="Nunito"/>
              <a:sym typeface="Nunito"/>
            </a:endParaRPr>
          </a:p>
          <a:p>
            <a:pPr marL="0" lvl="0" indent="0" algn="l" rtl="0">
              <a:spcBef>
                <a:spcPts val="0"/>
              </a:spcBef>
              <a:spcAft>
                <a:spcPts val="0"/>
              </a:spcAft>
              <a:buNone/>
            </a:pPr>
            <a:r>
              <a:rPr lang="en" sz="1277" b="1" dirty="0">
                <a:solidFill>
                  <a:srgbClr val="000000"/>
                </a:solidFill>
                <a:highlight>
                  <a:srgbClr val="DCFCE7"/>
                </a:highlight>
                <a:latin typeface="Nunito"/>
                <a:ea typeface="Nunito"/>
                <a:cs typeface="Nunito"/>
                <a:sym typeface="Nunito"/>
              </a:rPr>
              <a:t>How to share with students:</a:t>
            </a:r>
            <a:r>
              <a:rPr lang="en" sz="1277" dirty="0">
                <a:solidFill>
                  <a:srgbClr val="000000"/>
                </a:solidFill>
                <a:highlight>
                  <a:srgbClr val="DCFCE7"/>
                </a:highlight>
                <a:latin typeface="Nunito"/>
                <a:ea typeface="Nunito"/>
                <a:cs typeface="Nunito"/>
                <a:sym typeface="Nunito"/>
              </a:rPr>
              <a:t> </a:t>
            </a:r>
            <a:r>
              <a:rPr lang="en" sz="1277" dirty="0">
                <a:solidFill>
                  <a:srgbClr val="000000"/>
                </a:solidFill>
                <a:latin typeface="Nunito"/>
                <a:ea typeface="Nunito"/>
                <a:cs typeface="Nunito"/>
                <a:sym typeface="Nunito"/>
              </a:rPr>
              <a:t>These pages are sized for printing or can be assigned digitally using an LMS (like Google Classroom), where students can work on their own slide decks via “Make a Copy for Each Student.” Each slide is set up with text boxes for students to type in.</a:t>
            </a:r>
            <a:endParaRPr sz="1277" dirty="0">
              <a:latin typeface="Nunito"/>
              <a:ea typeface="Nunito"/>
              <a:cs typeface="Nunito"/>
              <a:sym typeface="Nunito"/>
            </a:endParaRPr>
          </a:p>
          <a:p>
            <a:pPr marL="0" lvl="0" indent="0" algn="l" rtl="0">
              <a:spcBef>
                <a:spcPts val="0"/>
              </a:spcBef>
              <a:spcAft>
                <a:spcPts val="0"/>
              </a:spcAft>
              <a:buNone/>
            </a:pPr>
            <a:endParaRPr sz="1277" dirty="0">
              <a:latin typeface="Nunito"/>
              <a:ea typeface="Nunito"/>
              <a:cs typeface="Nunito"/>
              <a:sym typeface="Nunito"/>
            </a:endParaRPr>
          </a:p>
          <a:p>
            <a:pPr marL="0" lvl="0" indent="0" algn="l" rtl="0">
              <a:spcBef>
                <a:spcPts val="0"/>
              </a:spcBef>
              <a:spcAft>
                <a:spcPts val="0"/>
              </a:spcAft>
              <a:buNone/>
            </a:pPr>
            <a:r>
              <a:rPr lang="en" sz="1277" b="1" dirty="0">
                <a:highlight>
                  <a:srgbClr val="FFD966"/>
                </a:highlight>
                <a:latin typeface="Nunito"/>
                <a:ea typeface="Nunito"/>
                <a:cs typeface="Nunito"/>
                <a:sym typeface="Nunito"/>
              </a:rPr>
              <a:t>Please Note:</a:t>
            </a:r>
            <a:r>
              <a:rPr lang="en" sz="1277" dirty="0">
                <a:latin typeface="Nunito"/>
                <a:ea typeface="Nunito"/>
                <a:cs typeface="Nunito"/>
                <a:sym typeface="Nunito"/>
              </a:rPr>
              <a:t> Because Diffit resources can vary in length, be sure to check the formatting on each slide. </a:t>
            </a:r>
            <a:endParaRPr sz="1277" dirty="0">
              <a:latin typeface="Nunito"/>
              <a:ea typeface="Nunito"/>
              <a:cs typeface="Nunito"/>
              <a:sym typeface="Nunito"/>
            </a:endParaRPr>
          </a:p>
          <a:p>
            <a:pPr marL="0" lvl="0" indent="0" algn="l" rtl="0">
              <a:spcBef>
                <a:spcPts val="0"/>
              </a:spcBef>
              <a:spcAft>
                <a:spcPts val="0"/>
              </a:spcAft>
              <a:buNone/>
            </a:pPr>
            <a:endParaRPr sz="1277" dirty="0">
              <a:latin typeface="Nunito"/>
              <a:ea typeface="Nunito"/>
              <a:cs typeface="Nunito"/>
              <a:sym typeface="Nunito"/>
            </a:endParaRPr>
          </a:p>
          <a:p>
            <a:pPr marL="0" lvl="0" indent="0" algn="l" rtl="0">
              <a:spcBef>
                <a:spcPts val="0"/>
              </a:spcBef>
              <a:spcAft>
                <a:spcPts val="0"/>
              </a:spcAft>
              <a:buNone/>
            </a:pPr>
            <a:r>
              <a:rPr lang="en" sz="1277" b="1" dirty="0">
                <a:highlight>
                  <a:srgbClr val="DCFCE7"/>
                </a:highlight>
                <a:latin typeface="Nunito"/>
                <a:ea typeface="Nunito"/>
                <a:cs typeface="Nunito"/>
                <a:sym typeface="Nunito"/>
              </a:rPr>
              <a:t>Suggested Lesson Flow: </a:t>
            </a:r>
            <a:endParaRPr sz="1277" b="1" dirty="0">
              <a:highlight>
                <a:srgbClr val="DCFCE7"/>
              </a:highlight>
              <a:latin typeface="Nunito"/>
              <a:ea typeface="Nunito"/>
              <a:cs typeface="Nunito"/>
              <a:sym typeface="Nunito"/>
            </a:endParaRPr>
          </a:p>
          <a:p>
            <a:pPr marL="457200" lvl="0" indent="-309697" algn="l" rtl="0">
              <a:spcBef>
                <a:spcPts val="0"/>
              </a:spcBef>
              <a:spcAft>
                <a:spcPts val="0"/>
              </a:spcAft>
              <a:buSzPts val="1277"/>
              <a:buFont typeface="Nunito"/>
              <a:buAutoNum type="arabicPeriod"/>
            </a:pPr>
            <a:r>
              <a:rPr lang="en" sz="1277" u="sng" dirty="0">
                <a:solidFill>
                  <a:schemeClr val="hlink"/>
                </a:solidFill>
                <a:latin typeface="Nunito"/>
                <a:ea typeface="Nunito"/>
                <a:cs typeface="Nunito"/>
                <a:sym typeface="Nunito"/>
                <a:hlinkClick r:id="rId3" action="ppaction://hlinksldjump"/>
              </a:rPr>
              <a:t>Preview Vocabulary </a:t>
            </a:r>
            <a:r>
              <a:rPr lang="en" sz="1277" dirty="0">
                <a:latin typeface="Nunito"/>
                <a:ea typeface="Nunito"/>
                <a:cs typeface="Nunito"/>
                <a:sym typeface="Nunito"/>
              </a:rPr>
              <a:t>with students prior to reading.</a:t>
            </a:r>
            <a:endParaRPr sz="1277" dirty="0">
              <a:latin typeface="Nunito"/>
              <a:ea typeface="Nunito"/>
              <a:cs typeface="Nunito"/>
              <a:sym typeface="Nunito"/>
            </a:endParaRPr>
          </a:p>
          <a:p>
            <a:pPr marL="457200" lvl="0" indent="-309697" algn="l" rtl="0">
              <a:spcBef>
                <a:spcPts val="0"/>
              </a:spcBef>
              <a:spcAft>
                <a:spcPts val="0"/>
              </a:spcAft>
              <a:buSzPts val="1277"/>
              <a:buFont typeface="Nunito"/>
              <a:buAutoNum type="arabicPeriod"/>
            </a:pPr>
            <a:r>
              <a:rPr lang="en" sz="1277" dirty="0">
                <a:latin typeface="Nunito"/>
                <a:ea typeface="Nunito"/>
                <a:cs typeface="Nunito"/>
                <a:sym typeface="Nunito"/>
              </a:rPr>
              <a:t>Have students </a:t>
            </a:r>
            <a:r>
              <a:rPr lang="en" sz="1277" u="sng" dirty="0">
                <a:solidFill>
                  <a:schemeClr val="hlink"/>
                </a:solidFill>
                <a:latin typeface="Nunito"/>
                <a:ea typeface="Nunito"/>
                <a:cs typeface="Nunito"/>
                <a:sym typeface="Nunito"/>
                <a:hlinkClick r:id="rId4" action="ppaction://hlinksldjump"/>
              </a:rPr>
              <a:t>read the passage and take notes.</a:t>
            </a:r>
            <a:endParaRPr sz="1277" dirty="0">
              <a:latin typeface="Nunito"/>
              <a:ea typeface="Nunito"/>
              <a:cs typeface="Nunito"/>
              <a:sym typeface="Nunito"/>
            </a:endParaRPr>
          </a:p>
          <a:p>
            <a:pPr marL="457200" lvl="0" indent="-309697" algn="l" rtl="0">
              <a:spcBef>
                <a:spcPts val="0"/>
              </a:spcBef>
              <a:spcAft>
                <a:spcPts val="0"/>
              </a:spcAft>
              <a:buSzPts val="1277"/>
              <a:buFont typeface="Nunito"/>
              <a:buAutoNum type="arabicPeriod"/>
            </a:pPr>
            <a:r>
              <a:rPr lang="en" sz="1277" dirty="0">
                <a:latin typeface="Nunito"/>
                <a:ea typeface="Nunito"/>
                <a:cs typeface="Nunito"/>
                <a:sym typeface="Nunito"/>
              </a:rPr>
              <a:t>Complete the </a:t>
            </a:r>
            <a:r>
              <a:rPr lang="en" sz="1277" u="sng" dirty="0">
                <a:solidFill>
                  <a:schemeClr val="hlink"/>
                </a:solidFill>
                <a:latin typeface="Nunito"/>
                <a:ea typeface="Nunito"/>
                <a:cs typeface="Nunito"/>
                <a:sym typeface="Nunito"/>
                <a:hlinkClick r:id="rId5" action="ppaction://hlinksldjump"/>
              </a:rPr>
              <a:t>PEEL graphic organizer for each Short Answer Question.</a:t>
            </a:r>
            <a:r>
              <a:rPr lang="en" sz="1277" dirty="0">
                <a:latin typeface="Nunito"/>
                <a:ea typeface="Nunito"/>
                <a:cs typeface="Nunito"/>
                <a:sym typeface="Nunito"/>
              </a:rPr>
              <a:t> </a:t>
            </a:r>
            <a:endParaRPr sz="1277" dirty="0">
              <a:latin typeface="Nunito"/>
              <a:ea typeface="Nunito"/>
              <a:cs typeface="Nunito"/>
              <a:sym typeface="Nunito"/>
            </a:endParaRPr>
          </a:p>
          <a:p>
            <a:pPr marL="457200" lvl="0" indent="-309697" algn="l" rtl="0">
              <a:spcBef>
                <a:spcPts val="0"/>
              </a:spcBef>
              <a:spcAft>
                <a:spcPts val="0"/>
              </a:spcAft>
              <a:buSzPts val="1277"/>
              <a:buFont typeface="Nunito"/>
              <a:buAutoNum type="arabicPeriod"/>
            </a:pPr>
            <a:r>
              <a:rPr lang="en" sz="1277" dirty="0">
                <a:latin typeface="Nunito"/>
                <a:ea typeface="Nunito"/>
                <a:cs typeface="Nunito"/>
                <a:sym typeface="Nunito"/>
              </a:rPr>
              <a:t>Have students go through the</a:t>
            </a:r>
            <a:r>
              <a:rPr lang="en" sz="1277" u="sng" dirty="0">
                <a:solidFill>
                  <a:schemeClr val="hlink"/>
                </a:solidFill>
                <a:latin typeface="Nunito"/>
                <a:ea typeface="Nunito"/>
                <a:cs typeface="Nunito"/>
                <a:sym typeface="Nunito"/>
                <a:hlinkClick r:id="rId4" action="ppaction://hlinksldjump"/>
              </a:rPr>
              <a:t> Multiple Choice Questions</a:t>
            </a:r>
            <a:r>
              <a:rPr lang="en" sz="1277" dirty="0">
                <a:latin typeface="Nunito"/>
                <a:ea typeface="Nunito"/>
                <a:cs typeface="Nunito"/>
                <a:sym typeface="Nunito"/>
              </a:rPr>
              <a:t>. Students will answer each question and explain their thinking.</a:t>
            </a:r>
            <a:endParaRPr sz="1277" dirty="0">
              <a:latin typeface="Nunito"/>
              <a:ea typeface="Nunito"/>
              <a:cs typeface="Nunito"/>
              <a:sym typeface="Nunito"/>
            </a:endParaRPr>
          </a:p>
          <a:p>
            <a:pPr marL="457200" lvl="0" indent="-309697" algn="l" rtl="0">
              <a:spcBef>
                <a:spcPts val="0"/>
              </a:spcBef>
              <a:spcAft>
                <a:spcPts val="0"/>
              </a:spcAft>
              <a:buSzPts val="1277"/>
              <a:buFont typeface="Nunito"/>
              <a:buAutoNum type="arabicPeriod"/>
            </a:pPr>
            <a:r>
              <a:rPr lang="en" sz="1277" dirty="0">
                <a:latin typeface="Nunito"/>
                <a:ea typeface="Nunito"/>
                <a:cs typeface="Nunito"/>
                <a:sym typeface="Nunito"/>
              </a:rPr>
              <a:t>Have students </a:t>
            </a:r>
            <a:r>
              <a:rPr lang="en" sz="1277" u="sng" dirty="0">
                <a:solidFill>
                  <a:schemeClr val="hlink"/>
                </a:solidFill>
                <a:latin typeface="Nunito"/>
                <a:ea typeface="Nunito"/>
                <a:cs typeface="Nunito"/>
                <a:sym typeface="Nunito"/>
                <a:hlinkClick r:id="rId6" action="ppaction://hlinksldjump"/>
              </a:rPr>
              <a:t>complete the Open Ended Questions</a:t>
            </a:r>
            <a:r>
              <a:rPr lang="en" sz="1277" dirty="0">
                <a:latin typeface="Nunito"/>
                <a:ea typeface="Nunito"/>
                <a:cs typeface="Nunito"/>
                <a:sym typeface="Nunito"/>
              </a:rPr>
              <a:t> and discuss with partners or groups their responses.</a:t>
            </a:r>
            <a:endParaRPr sz="1277" dirty="0">
              <a:latin typeface="Nunito"/>
              <a:ea typeface="Nunito"/>
              <a:cs typeface="Nunito"/>
              <a:sym typeface="Nunito"/>
            </a:endParaRPr>
          </a:p>
          <a:p>
            <a:pPr marL="457200" lvl="0" indent="0" algn="l" rtl="0">
              <a:spcBef>
                <a:spcPts val="0"/>
              </a:spcBef>
              <a:spcAft>
                <a:spcPts val="0"/>
              </a:spcAft>
              <a:buNone/>
            </a:pPr>
            <a:endParaRPr sz="1277" dirty="0">
              <a:latin typeface="Nunito"/>
              <a:ea typeface="Nunito"/>
              <a:cs typeface="Nunito"/>
              <a:sym typeface="Nunito"/>
            </a:endParaRPr>
          </a:p>
          <a:p>
            <a:pPr marL="0" lvl="0" indent="0" algn="l" rtl="0">
              <a:spcBef>
                <a:spcPts val="0"/>
              </a:spcBef>
              <a:spcAft>
                <a:spcPts val="0"/>
              </a:spcAft>
              <a:buClr>
                <a:srgbClr val="000000"/>
              </a:buClr>
              <a:buSzPts val="1100"/>
              <a:buFont typeface="Arial"/>
              <a:buNone/>
            </a:pPr>
            <a:r>
              <a:rPr lang="en" sz="1277" dirty="0">
                <a:solidFill>
                  <a:srgbClr val="000000"/>
                </a:solidFill>
                <a:highlight>
                  <a:srgbClr val="FFFFFF"/>
                </a:highlight>
                <a:latin typeface="Nunito"/>
                <a:ea typeface="Nunito"/>
                <a:cs typeface="Nunito"/>
                <a:sym typeface="Nunito"/>
              </a:rPr>
              <a:t>Feel free to edit, remix, and use this resource however works best for you and your students! </a:t>
            </a:r>
            <a:endParaRPr sz="1277" dirty="0">
              <a:solidFill>
                <a:srgbClr val="000000"/>
              </a:solidFill>
              <a:highlight>
                <a:srgbClr val="FFFFFF"/>
              </a:highlight>
              <a:latin typeface="Nunito"/>
              <a:ea typeface="Nunito"/>
              <a:cs typeface="Nunito"/>
              <a:sym typeface="Nunito"/>
            </a:endParaRPr>
          </a:p>
          <a:p>
            <a:pPr marL="0" lvl="0" indent="0" algn="l" rtl="0">
              <a:spcBef>
                <a:spcPts val="0"/>
              </a:spcBef>
              <a:spcAft>
                <a:spcPts val="0"/>
              </a:spcAft>
              <a:buClr>
                <a:srgbClr val="000000"/>
              </a:buClr>
              <a:buSzPts val="1100"/>
              <a:buFont typeface="Arial"/>
              <a:buNone/>
            </a:pPr>
            <a:endParaRPr sz="1277" dirty="0">
              <a:solidFill>
                <a:srgbClr val="000000"/>
              </a:solidFill>
              <a:highlight>
                <a:srgbClr val="FFFFFF"/>
              </a:highlight>
              <a:latin typeface="Nunito"/>
              <a:ea typeface="Nunito"/>
              <a:cs typeface="Nunito"/>
              <a:sym typeface="Nunito"/>
            </a:endParaRPr>
          </a:p>
          <a:p>
            <a:pPr marL="0" lvl="0" indent="0" algn="l" rtl="0">
              <a:spcBef>
                <a:spcPts val="0"/>
              </a:spcBef>
              <a:spcAft>
                <a:spcPts val="0"/>
              </a:spcAft>
              <a:buClr>
                <a:srgbClr val="000000"/>
              </a:buClr>
              <a:buSzPts val="1100"/>
              <a:buFont typeface="Arial"/>
              <a:buNone/>
            </a:pPr>
            <a:r>
              <a:rPr lang="en" sz="1277" b="1" dirty="0">
                <a:solidFill>
                  <a:srgbClr val="000000"/>
                </a:solidFill>
                <a:highlight>
                  <a:srgbClr val="DCFCE7"/>
                </a:highlight>
                <a:latin typeface="Nunito"/>
                <a:ea typeface="Nunito"/>
                <a:cs typeface="Nunito"/>
                <a:sym typeface="Nunito"/>
              </a:rPr>
              <a:t>Learn More:</a:t>
            </a:r>
            <a:r>
              <a:rPr lang="en" sz="1277" dirty="0">
                <a:solidFill>
                  <a:srgbClr val="000000"/>
                </a:solidFill>
                <a:highlight>
                  <a:srgbClr val="FFFFFF"/>
                </a:highlight>
                <a:latin typeface="Nunito"/>
                <a:ea typeface="Nunito"/>
                <a:cs typeface="Nunito"/>
                <a:sym typeface="Nunito"/>
              </a:rPr>
              <a:t> </a:t>
            </a:r>
            <a:r>
              <a:rPr lang="en" sz="1277" u="sng" dirty="0">
                <a:solidFill>
                  <a:srgbClr val="0097A7"/>
                </a:solidFill>
                <a:highlight>
                  <a:srgbClr val="FFFFFF"/>
                </a:highlight>
                <a:latin typeface="Nunito"/>
                <a:ea typeface="Nunito"/>
                <a:cs typeface="Nunito"/>
                <a:sym typeface="Nunito"/>
                <a:hlinkClick r:id="rId7">
                  <a:extLst>
                    <a:ext uri="{A12FA001-AC4F-418D-AE19-62706E023703}">
                      <ahyp:hlinkClr xmlns:ahyp="http://schemas.microsoft.com/office/drawing/2018/hyperlinkcolor" val="tx"/>
                    </a:ext>
                  </a:extLst>
                </a:hlinkClick>
              </a:rPr>
              <a:t>Please reach out</a:t>
            </a:r>
            <a:r>
              <a:rPr lang="en" sz="1277" dirty="0">
                <a:solidFill>
                  <a:srgbClr val="000000"/>
                </a:solidFill>
                <a:highlight>
                  <a:srgbClr val="FFFFFF"/>
                </a:highlight>
                <a:latin typeface="Nunito"/>
                <a:ea typeface="Nunito"/>
                <a:cs typeface="Nunito"/>
                <a:sym typeface="Nunito"/>
              </a:rPr>
              <a:t> with any questions or feedback. You can also learn more on our </a:t>
            </a:r>
            <a:r>
              <a:rPr lang="en" sz="1277" u="sng" dirty="0">
                <a:solidFill>
                  <a:srgbClr val="0097A7"/>
                </a:solidFill>
                <a:highlight>
                  <a:srgbClr val="FFFFFF"/>
                </a:highlight>
                <a:latin typeface="Nunito"/>
                <a:ea typeface="Nunito"/>
                <a:cs typeface="Nunito"/>
                <a:sym typeface="Nunito"/>
                <a:hlinkClick r:id="rId8">
                  <a:extLst>
                    <a:ext uri="{A12FA001-AC4F-418D-AE19-62706E023703}">
                      <ahyp:hlinkClr xmlns:ahyp="http://schemas.microsoft.com/office/drawing/2018/hyperlinkcolor" val="tx"/>
                    </a:ext>
                  </a:extLst>
                </a:hlinkClick>
              </a:rPr>
              <a:t>FAQ page</a:t>
            </a:r>
            <a:r>
              <a:rPr lang="en" sz="1277" dirty="0">
                <a:solidFill>
                  <a:srgbClr val="000000"/>
                </a:solidFill>
                <a:highlight>
                  <a:srgbClr val="FFFFFF"/>
                </a:highlight>
                <a:latin typeface="Nunito"/>
                <a:ea typeface="Nunito"/>
                <a:cs typeface="Nunito"/>
                <a:sym typeface="Nunito"/>
              </a:rPr>
              <a:t>, or get more resources at </a:t>
            </a:r>
            <a:r>
              <a:rPr lang="en" sz="1277" u="sng" dirty="0">
                <a:solidFill>
                  <a:srgbClr val="0097A7"/>
                </a:solidFill>
                <a:highlight>
                  <a:srgbClr val="FFFFFF"/>
                </a:highlight>
                <a:latin typeface="Nunito"/>
                <a:ea typeface="Nunito"/>
                <a:cs typeface="Nunito"/>
                <a:sym typeface="Nunito"/>
                <a:hlinkClick r:id="rId9">
                  <a:extLst>
                    <a:ext uri="{A12FA001-AC4F-418D-AE19-62706E023703}">
                      <ahyp:hlinkClr xmlns:ahyp="http://schemas.microsoft.com/office/drawing/2018/hyperlinkcolor" val="tx"/>
                    </a:ext>
                  </a:extLst>
                </a:hlinkClick>
              </a:rPr>
              <a:t>Diffit.me</a:t>
            </a:r>
            <a:r>
              <a:rPr lang="en" sz="1277" dirty="0">
                <a:solidFill>
                  <a:srgbClr val="000000"/>
                </a:solidFill>
                <a:highlight>
                  <a:srgbClr val="FFFFFF"/>
                </a:highlight>
                <a:latin typeface="Nunito"/>
                <a:ea typeface="Nunito"/>
                <a:cs typeface="Nunito"/>
                <a:sym typeface="Nunito"/>
              </a:rPr>
              <a:t>!</a:t>
            </a:r>
            <a:endParaRPr sz="1277" dirty="0">
              <a:latin typeface="Nunito"/>
              <a:ea typeface="Nunito"/>
              <a:cs typeface="Nunito"/>
              <a:sym typeface="Nunito"/>
            </a:endParaRPr>
          </a:p>
        </p:txBody>
      </p:sp>
      <p:sp>
        <p:nvSpPr>
          <p:cNvPr id="177" name="Google Shape;177;p20"/>
          <p:cNvSpPr txBox="1"/>
          <p:nvPr/>
        </p:nvSpPr>
        <p:spPr>
          <a:xfrm>
            <a:off x="0" y="55696"/>
            <a:ext cx="7772400" cy="446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700">
                <a:highlight>
                  <a:srgbClr val="FFD966"/>
                </a:highlight>
                <a:latin typeface="Tilt Warp"/>
                <a:ea typeface="Tilt Warp"/>
                <a:cs typeface="Tilt Warp"/>
                <a:sym typeface="Tilt Warp"/>
              </a:rPr>
              <a:t>TEACHER INSTRUCTION PAGE (delete this slide)</a:t>
            </a:r>
            <a:endParaRPr sz="1700">
              <a:highlight>
                <a:srgbClr val="FFD966"/>
              </a:highlight>
              <a:latin typeface="Tilt Warp"/>
              <a:ea typeface="Tilt Warp"/>
              <a:cs typeface="Tilt Warp"/>
              <a:sym typeface="Tilt Warp"/>
            </a:endParaRPr>
          </a:p>
        </p:txBody>
      </p:sp>
      <p:sp>
        <p:nvSpPr>
          <p:cNvPr id="178" name="Google Shape;178;p20"/>
          <p:cNvSpPr txBox="1"/>
          <p:nvPr/>
        </p:nvSpPr>
        <p:spPr>
          <a:xfrm>
            <a:off x="0" y="9556296"/>
            <a:ext cx="7772400" cy="431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600">
                <a:solidFill>
                  <a:srgbClr val="000000"/>
                </a:solidFill>
                <a:highlight>
                  <a:srgbClr val="FFD966"/>
                </a:highlight>
                <a:latin typeface="Tilt Warp"/>
                <a:ea typeface="Tilt Warp"/>
                <a:cs typeface="Tilt Warp"/>
                <a:sym typeface="Tilt Warp"/>
              </a:rPr>
              <a:t>TEACHER INSTRUCTION PAGE (delete this slide)</a:t>
            </a:r>
            <a:endParaRPr sz="1600">
              <a:highlight>
                <a:srgbClr val="FFD966"/>
              </a:highlight>
              <a:latin typeface="Tilt Warp"/>
              <a:ea typeface="Tilt Warp"/>
              <a:cs typeface="Tilt Warp"/>
              <a:sym typeface="Tilt Warp"/>
            </a:endParaRPr>
          </a:p>
        </p:txBody>
      </p:sp>
      <p:pic>
        <p:nvPicPr>
          <p:cNvPr id="179" name="Google Shape;179;p20"/>
          <p:cNvPicPr preferRelativeResize="0"/>
          <p:nvPr/>
        </p:nvPicPr>
        <p:blipFill>
          <a:blip r:embed="rId10">
            <a:alphaModFix/>
          </a:blip>
          <a:stretch>
            <a:fillRect/>
          </a:stretch>
        </p:blipFill>
        <p:spPr>
          <a:xfrm>
            <a:off x="144125" y="131905"/>
            <a:ext cx="446400" cy="4464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28"/>
          <p:cNvSpPr txBox="1">
            <a:spLocks noGrp="1"/>
          </p:cNvSpPr>
          <p:nvPr>
            <p:ph type="subTitle" idx="1"/>
          </p:nvPr>
        </p:nvSpPr>
        <p:spPr>
          <a:xfrm>
            <a:off x="382725" y="1756025"/>
            <a:ext cx="4121400" cy="21105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110" b="1" dirty="0"/>
              <a:t>Why is it important to deal with bills when they arrive?</a:t>
            </a:r>
            <a:endParaRPr sz="1110" b="1" dirty="0"/>
          </a:p>
          <a:p>
            <a:pPr marL="0" lvl="0" indent="0" algn="l" rtl="0">
              <a:lnSpc>
                <a:spcPct val="100000"/>
              </a:lnSpc>
              <a:spcBef>
                <a:spcPts val="1000"/>
              </a:spcBef>
              <a:spcAft>
                <a:spcPts val="0"/>
              </a:spcAft>
              <a:buNone/>
            </a:pPr>
            <a:r>
              <a:rPr lang="en" sz="1110" dirty="0"/>
              <a:t>A) Ignoring bills can make things worse.</a:t>
            </a:r>
            <a:endParaRPr sz="1110" dirty="0"/>
          </a:p>
          <a:p>
            <a:pPr marL="0" lvl="0" indent="0" algn="l" rtl="0">
              <a:lnSpc>
                <a:spcPct val="100000"/>
              </a:lnSpc>
              <a:spcBef>
                <a:spcPts val="1000"/>
              </a:spcBef>
              <a:spcAft>
                <a:spcPts val="0"/>
              </a:spcAft>
              <a:buNone/>
            </a:pPr>
            <a:r>
              <a:rPr lang="en" sz="1110" dirty="0"/>
              <a:t>B) It's becoming more expensive to heat our homes, keep the </a:t>
            </a:r>
            <a:br>
              <a:rPr lang="en" sz="1110" dirty="0"/>
            </a:br>
            <a:r>
              <a:rPr lang="en" sz="1110" dirty="0"/>
              <a:t>     lights on, and buy food.</a:t>
            </a:r>
            <a:endParaRPr sz="1110" dirty="0"/>
          </a:p>
          <a:p>
            <a:pPr marL="0" lvl="0" indent="0" algn="l" rtl="0">
              <a:lnSpc>
                <a:spcPct val="100000"/>
              </a:lnSpc>
              <a:spcBef>
                <a:spcPts val="1000"/>
              </a:spcBef>
              <a:spcAft>
                <a:spcPts val="0"/>
              </a:spcAft>
              <a:buNone/>
            </a:pPr>
            <a:r>
              <a:rPr lang="en" sz="1110" dirty="0"/>
              <a:t>C) Talking to someone we trust can help relieve the pressure </a:t>
            </a:r>
            <a:br>
              <a:rPr lang="en" sz="1110" dirty="0"/>
            </a:br>
            <a:r>
              <a:rPr lang="en" sz="1110" dirty="0"/>
              <a:t>     and find solutions to our problems.</a:t>
            </a:r>
            <a:endParaRPr sz="1110" dirty="0"/>
          </a:p>
          <a:p>
            <a:pPr marL="0" lvl="0" indent="0" algn="l" rtl="0">
              <a:lnSpc>
                <a:spcPct val="100000"/>
              </a:lnSpc>
              <a:spcBef>
                <a:spcPts val="1000"/>
              </a:spcBef>
              <a:spcAft>
                <a:spcPts val="1000"/>
              </a:spcAft>
              <a:buNone/>
            </a:pPr>
            <a:r>
              <a:rPr lang="en" sz="1110" dirty="0"/>
              <a:t>D) Our local council may be able to help with emergency </a:t>
            </a:r>
            <a:br>
              <a:rPr lang="en" sz="1110" dirty="0"/>
            </a:br>
            <a:r>
              <a:rPr lang="en" sz="1110" dirty="0"/>
              <a:t>     loans.</a:t>
            </a:r>
            <a:endParaRPr sz="1110" dirty="0"/>
          </a:p>
        </p:txBody>
      </p:sp>
      <p:sp>
        <p:nvSpPr>
          <p:cNvPr id="257" name="Google Shape;257;p28"/>
          <p:cNvSpPr txBox="1">
            <a:spLocks noGrp="1"/>
          </p:cNvSpPr>
          <p:nvPr>
            <p:ph type="subTitle" idx="2"/>
          </p:nvPr>
        </p:nvSpPr>
        <p:spPr>
          <a:xfrm>
            <a:off x="4808550" y="1838975"/>
            <a:ext cx="2630100" cy="202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8" name="Google Shape;258;p28"/>
          <p:cNvSpPr txBox="1">
            <a:spLocks noGrp="1"/>
          </p:cNvSpPr>
          <p:nvPr>
            <p:ph type="subTitle" idx="3"/>
          </p:nvPr>
        </p:nvSpPr>
        <p:spPr>
          <a:xfrm>
            <a:off x="382713" y="4438000"/>
            <a:ext cx="4121400" cy="2202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110" b="1" dirty="0"/>
              <a:t>What can we do to protect our mental health during the </a:t>
            </a:r>
            <a:r>
              <a:rPr lang="en-GB" sz="1110" b="1" dirty="0"/>
              <a:t>cost-of-living</a:t>
            </a:r>
            <a:r>
              <a:rPr lang="en" sz="1110" b="1" dirty="0"/>
              <a:t> crisis?</a:t>
            </a:r>
            <a:endParaRPr sz="1110" b="1" dirty="0"/>
          </a:p>
          <a:p>
            <a:pPr marL="0" lvl="0" indent="0" algn="l" rtl="0">
              <a:lnSpc>
                <a:spcPct val="100000"/>
              </a:lnSpc>
              <a:spcBef>
                <a:spcPts val="1000"/>
              </a:spcBef>
              <a:spcAft>
                <a:spcPts val="0"/>
              </a:spcAft>
              <a:buNone/>
            </a:pPr>
            <a:r>
              <a:rPr lang="en" sz="1110" dirty="0"/>
              <a:t>A) Limiting exposure to scary news reports, and not </a:t>
            </a:r>
            <a:br>
              <a:rPr lang="en" sz="1110" dirty="0"/>
            </a:br>
            <a:r>
              <a:rPr lang="en" sz="1110" dirty="0"/>
              <a:t>     overworking ourselves.</a:t>
            </a:r>
            <a:endParaRPr sz="1110" dirty="0"/>
          </a:p>
          <a:p>
            <a:pPr marL="0" lvl="0" indent="0" algn="l" rtl="0">
              <a:lnSpc>
                <a:spcPct val="100000"/>
              </a:lnSpc>
              <a:spcBef>
                <a:spcPts val="1000"/>
              </a:spcBef>
              <a:spcAft>
                <a:spcPts val="0"/>
              </a:spcAft>
              <a:buNone/>
            </a:pPr>
            <a:r>
              <a:rPr lang="en" sz="1110" dirty="0"/>
              <a:t>B) Joining support groups, and reaching out to loved ones.</a:t>
            </a:r>
            <a:endParaRPr sz="1110" dirty="0"/>
          </a:p>
          <a:p>
            <a:pPr marL="0" lvl="0" indent="0" algn="l" rtl="0">
              <a:lnSpc>
                <a:spcPct val="100000"/>
              </a:lnSpc>
              <a:spcBef>
                <a:spcPts val="1000"/>
              </a:spcBef>
              <a:spcAft>
                <a:spcPts val="0"/>
              </a:spcAft>
              <a:buNone/>
            </a:pPr>
            <a:r>
              <a:rPr lang="en" sz="1110" dirty="0"/>
              <a:t>C) Ignoring bills and financial problems.</a:t>
            </a:r>
            <a:endParaRPr sz="1110" dirty="0"/>
          </a:p>
          <a:p>
            <a:pPr marL="0" lvl="0" indent="0" algn="l" rtl="0">
              <a:lnSpc>
                <a:spcPct val="100000"/>
              </a:lnSpc>
              <a:spcBef>
                <a:spcPts val="1000"/>
              </a:spcBef>
              <a:spcAft>
                <a:spcPts val="1000"/>
              </a:spcAft>
              <a:buNone/>
            </a:pPr>
            <a:r>
              <a:rPr lang="en" sz="1110" dirty="0"/>
              <a:t>D) Avoiding help </a:t>
            </a:r>
            <a:r>
              <a:rPr lang="en" sz="1110"/>
              <a:t>from organisations </a:t>
            </a:r>
            <a:r>
              <a:rPr lang="en" sz="1110" dirty="0"/>
              <a:t>like Samaritans.</a:t>
            </a:r>
            <a:endParaRPr sz="1110" dirty="0"/>
          </a:p>
        </p:txBody>
      </p:sp>
      <p:sp>
        <p:nvSpPr>
          <p:cNvPr id="259" name="Google Shape;259;p28"/>
          <p:cNvSpPr txBox="1">
            <a:spLocks noGrp="1"/>
          </p:cNvSpPr>
          <p:nvPr>
            <p:ph type="subTitle" idx="5"/>
          </p:nvPr>
        </p:nvSpPr>
        <p:spPr>
          <a:xfrm>
            <a:off x="382713" y="7212925"/>
            <a:ext cx="4121400" cy="2202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endParaRPr sz="1400" b="1"/>
          </a:p>
          <a:p>
            <a:pPr marL="0" lvl="0" indent="0" algn="l" rtl="0">
              <a:lnSpc>
                <a:spcPct val="100000"/>
              </a:lnSpc>
              <a:spcBef>
                <a:spcPts val="1000"/>
              </a:spcBef>
              <a:spcAft>
                <a:spcPts val="1000"/>
              </a:spcAft>
              <a:buNone/>
            </a:pPr>
            <a:endParaRPr sz="1400"/>
          </a:p>
        </p:txBody>
      </p:sp>
      <p:sp>
        <p:nvSpPr>
          <p:cNvPr id="260" name="Google Shape;260;p28"/>
          <p:cNvSpPr txBox="1">
            <a:spLocks noGrp="1"/>
          </p:cNvSpPr>
          <p:nvPr>
            <p:ph type="subTitle" idx="4"/>
          </p:nvPr>
        </p:nvSpPr>
        <p:spPr>
          <a:xfrm>
            <a:off x="4808538" y="4613900"/>
            <a:ext cx="2630100" cy="202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1" name="Google Shape;261;p28"/>
          <p:cNvSpPr txBox="1">
            <a:spLocks noGrp="1"/>
          </p:cNvSpPr>
          <p:nvPr>
            <p:ph type="subTitle" idx="6"/>
          </p:nvPr>
        </p:nvSpPr>
        <p:spPr>
          <a:xfrm>
            <a:off x="4808538" y="7388825"/>
            <a:ext cx="2630100" cy="202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 name="Rectangle 1">
            <a:extLst>
              <a:ext uri="{FF2B5EF4-FFF2-40B4-BE49-F238E27FC236}">
                <a16:creationId xmlns:a16="http://schemas.microsoft.com/office/drawing/2014/main" id="{4FFC1E37-9EF9-F42D-D472-8579CE3DFABF}"/>
              </a:ext>
            </a:extLst>
          </p:cNvPr>
          <p:cNvSpPr/>
          <p:nvPr/>
        </p:nvSpPr>
        <p:spPr>
          <a:xfrm>
            <a:off x="4504113" y="32207200"/>
            <a:ext cx="1591887" cy="20274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29"/>
          <p:cNvSpPr txBox="1">
            <a:spLocks noGrp="1"/>
          </p:cNvSpPr>
          <p:nvPr>
            <p:ph type="subTitle" idx="1"/>
          </p:nvPr>
        </p:nvSpPr>
        <p:spPr>
          <a:xfrm>
            <a:off x="397991" y="1415071"/>
            <a:ext cx="6976500" cy="63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b="1" dirty="0"/>
              <a:t>How does the </a:t>
            </a:r>
            <a:r>
              <a:rPr lang="en-GB" sz="1400" b="1" dirty="0"/>
              <a:t>cost-of-living</a:t>
            </a:r>
            <a:r>
              <a:rPr lang="en" sz="1400" b="1" dirty="0"/>
              <a:t> crisis mentioned in the text relate to your own life?</a:t>
            </a:r>
            <a:endParaRPr sz="1400" b="1" dirty="0"/>
          </a:p>
        </p:txBody>
      </p:sp>
      <p:sp>
        <p:nvSpPr>
          <p:cNvPr id="267" name="Google Shape;267;p29"/>
          <p:cNvSpPr txBox="1">
            <a:spLocks noGrp="1"/>
          </p:cNvSpPr>
          <p:nvPr>
            <p:ph type="subTitle" idx="2"/>
          </p:nvPr>
        </p:nvSpPr>
        <p:spPr>
          <a:xfrm>
            <a:off x="453125" y="5322926"/>
            <a:ext cx="2917800" cy="1755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68" name="Google Shape;268;p29"/>
          <p:cNvSpPr txBox="1">
            <a:spLocks noGrp="1"/>
          </p:cNvSpPr>
          <p:nvPr>
            <p:ph type="subTitle" idx="3"/>
          </p:nvPr>
        </p:nvSpPr>
        <p:spPr>
          <a:xfrm>
            <a:off x="4007350" y="5335550"/>
            <a:ext cx="3330900" cy="1755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69" name="Google Shape;269;p29"/>
          <p:cNvSpPr txBox="1">
            <a:spLocks noGrp="1"/>
          </p:cNvSpPr>
          <p:nvPr>
            <p:ph type="subTitle" idx="4"/>
          </p:nvPr>
        </p:nvSpPr>
        <p:spPr>
          <a:xfrm>
            <a:off x="397950" y="2902563"/>
            <a:ext cx="6976500" cy="1266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p:txBody>
      </p:sp>
      <p:sp>
        <p:nvSpPr>
          <p:cNvPr id="270" name="Google Shape;270;p29"/>
          <p:cNvSpPr txBox="1">
            <a:spLocks noGrp="1"/>
          </p:cNvSpPr>
          <p:nvPr>
            <p:ph type="subTitle" idx="5"/>
          </p:nvPr>
        </p:nvSpPr>
        <p:spPr>
          <a:xfrm>
            <a:off x="443625" y="7685651"/>
            <a:ext cx="2917800" cy="1755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71" name="Google Shape;271;p29"/>
          <p:cNvSpPr txBox="1">
            <a:spLocks noGrp="1"/>
          </p:cNvSpPr>
          <p:nvPr>
            <p:ph type="subTitle" idx="6"/>
          </p:nvPr>
        </p:nvSpPr>
        <p:spPr>
          <a:xfrm>
            <a:off x="3997850" y="7698275"/>
            <a:ext cx="3330900" cy="1755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 name="Rectangle 1">
            <a:extLst>
              <a:ext uri="{FF2B5EF4-FFF2-40B4-BE49-F238E27FC236}">
                <a16:creationId xmlns:a16="http://schemas.microsoft.com/office/drawing/2014/main" id="{22C1FD8D-23C7-B328-4123-9A4EF3C190B1}"/>
              </a:ext>
            </a:extLst>
          </p:cNvPr>
          <p:cNvSpPr/>
          <p:nvPr/>
        </p:nvSpPr>
        <p:spPr>
          <a:xfrm>
            <a:off x="1930400" y="-20320000"/>
            <a:ext cx="2076950" cy="2743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01E95A48-D7E1-C40D-D21D-45396B4F2001}"/>
              </a:ext>
            </a:extLst>
          </p:cNvPr>
          <p:cNvSpPr/>
          <p:nvPr/>
        </p:nvSpPr>
        <p:spPr>
          <a:xfrm>
            <a:off x="1930400" y="29057600"/>
            <a:ext cx="2076950" cy="1755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30"/>
          <p:cNvSpPr txBox="1">
            <a:spLocks noGrp="1"/>
          </p:cNvSpPr>
          <p:nvPr>
            <p:ph type="subTitle" idx="1"/>
          </p:nvPr>
        </p:nvSpPr>
        <p:spPr>
          <a:xfrm>
            <a:off x="397991" y="1415071"/>
            <a:ext cx="6976500" cy="63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b="1"/>
              <a:t>In what ways can you take care of your mental health, based on what you read in the text?</a:t>
            </a:r>
            <a:endParaRPr sz="1400" b="1"/>
          </a:p>
        </p:txBody>
      </p:sp>
      <p:sp>
        <p:nvSpPr>
          <p:cNvPr id="277" name="Google Shape;277;p30"/>
          <p:cNvSpPr txBox="1">
            <a:spLocks noGrp="1"/>
          </p:cNvSpPr>
          <p:nvPr>
            <p:ph type="subTitle" idx="2"/>
          </p:nvPr>
        </p:nvSpPr>
        <p:spPr>
          <a:xfrm>
            <a:off x="453125" y="5322926"/>
            <a:ext cx="29178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78" name="Google Shape;278;p30"/>
          <p:cNvSpPr txBox="1">
            <a:spLocks noGrp="1"/>
          </p:cNvSpPr>
          <p:nvPr>
            <p:ph type="subTitle" idx="3"/>
          </p:nvPr>
        </p:nvSpPr>
        <p:spPr>
          <a:xfrm>
            <a:off x="4007350" y="5335550"/>
            <a:ext cx="33309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79" name="Google Shape;279;p30"/>
          <p:cNvSpPr txBox="1">
            <a:spLocks noGrp="1"/>
          </p:cNvSpPr>
          <p:nvPr>
            <p:ph type="subTitle" idx="4"/>
          </p:nvPr>
        </p:nvSpPr>
        <p:spPr>
          <a:xfrm>
            <a:off x="397950" y="2902563"/>
            <a:ext cx="6976500" cy="1266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0" name="Google Shape;280;p30"/>
          <p:cNvSpPr txBox="1">
            <a:spLocks noGrp="1"/>
          </p:cNvSpPr>
          <p:nvPr>
            <p:ph type="subTitle" idx="5"/>
          </p:nvPr>
        </p:nvSpPr>
        <p:spPr>
          <a:xfrm>
            <a:off x="443625" y="7685651"/>
            <a:ext cx="29178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81" name="Google Shape;281;p30"/>
          <p:cNvSpPr txBox="1">
            <a:spLocks noGrp="1"/>
          </p:cNvSpPr>
          <p:nvPr>
            <p:ph type="subTitle" idx="6"/>
          </p:nvPr>
        </p:nvSpPr>
        <p:spPr>
          <a:xfrm>
            <a:off x="3997850" y="7698275"/>
            <a:ext cx="33309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31"/>
          <p:cNvSpPr txBox="1">
            <a:spLocks noGrp="1"/>
          </p:cNvSpPr>
          <p:nvPr>
            <p:ph type="subTitle" idx="1"/>
          </p:nvPr>
        </p:nvSpPr>
        <p:spPr>
          <a:xfrm>
            <a:off x="397991" y="1415071"/>
            <a:ext cx="6976500" cy="63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b="1" dirty="0"/>
              <a:t>What actions can you take to support others who may be struggling with the </a:t>
            </a:r>
            <a:r>
              <a:rPr lang="en-GB" sz="1400" b="1" dirty="0"/>
              <a:t>cost-of-living</a:t>
            </a:r>
            <a:r>
              <a:rPr lang="en" sz="1400" b="1" dirty="0"/>
              <a:t> crisis or their mental health?</a:t>
            </a:r>
            <a:endParaRPr sz="1400" b="1" dirty="0"/>
          </a:p>
        </p:txBody>
      </p:sp>
      <p:sp>
        <p:nvSpPr>
          <p:cNvPr id="287" name="Google Shape;287;p31"/>
          <p:cNvSpPr txBox="1">
            <a:spLocks noGrp="1"/>
          </p:cNvSpPr>
          <p:nvPr>
            <p:ph type="subTitle" idx="2"/>
          </p:nvPr>
        </p:nvSpPr>
        <p:spPr>
          <a:xfrm>
            <a:off x="453125" y="5322926"/>
            <a:ext cx="29178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88" name="Google Shape;288;p31"/>
          <p:cNvSpPr txBox="1">
            <a:spLocks noGrp="1"/>
          </p:cNvSpPr>
          <p:nvPr>
            <p:ph type="subTitle" idx="3"/>
          </p:nvPr>
        </p:nvSpPr>
        <p:spPr>
          <a:xfrm>
            <a:off x="4007350" y="5335550"/>
            <a:ext cx="33309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89" name="Google Shape;289;p31"/>
          <p:cNvSpPr txBox="1">
            <a:spLocks noGrp="1"/>
          </p:cNvSpPr>
          <p:nvPr>
            <p:ph type="subTitle" idx="4"/>
          </p:nvPr>
        </p:nvSpPr>
        <p:spPr>
          <a:xfrm>
            <a:off x="397950" y="2902563"/>
            <a:ext cx="6976500" cy="1266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0" name="Google Shape;290;p31"/>
          <p:cNvSpPr txBox="1">
            <a:spLocks noGrp="1"/>
          </p:cNvSpPr>
          <p:nvPr>
            <p:ph type="subTitle" idx="5"/>
          </p:nvPr>
        </p:nvSpPr>
        <p:spPr>
          <a:xfrm>
            <a:off x="443625" y="7685651"/>
            <a:ext cx="29178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91" name="Google Shape;291;p31"/>
          <p:cNvSpPr txBox="1">
            <a:spLocks noGrp="1"/>
          </p:cNvSpPr>
          <p:nvPr>
            <p:ph type="subTitle" idx="6"/>
          </p:nvPr>
        </p:nvSpPr>
        <p:spPr>
          <a:xfrm>
            <a:off x="3997850" y="7698275"/>
            <a:ext cx="3330900" cy="17559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D215A-D2E9-638D-104A-A69540CB53B2}"/>
              </a:ext>
            </a:extLst>
          </p:cNvPr>
          <p:cNvSpPr>
            <a:spLocks noGrp="1"/>
          </p:cNvSpPr>
          <p:nvPr>
            <p:ph type="title"/>
          </p:nvPr>
        </p:nvSpPr>
        <p:spPr/>
        <p:txBody>
          <a:bodyPr/>
          <a:lstStyle/>
          <a:p>
            <a:endParaRPr lang="en-GB"/>
          </a:p>
        </p:txBody>
      </p:sp>
      <p:pic>
        <p:nvPicPr>
          <p:cNvPr id="4" name="Picture 3" descr="A young person sitting at a table&#10;&#10;Description automatically generated">
            <a:extLst>
              <a:ext uri="{FF2B5EF4-FFF2-40B4-BE49-F238E27FC236}">
                <a16:creationId xmlns:a16="http://schemas.microsoft.com/office/drawing/2014/main" id="{A207303A-6138-0AA5-0536-901CEECEDBB2}"/>
              </a:ext>
            </a:extLst>
          </p:cNvPr>
          <p:cNvPicPr>
            <a:picLocks noChangeAspect="1"/>
          </p:cNvPicPr>
          <p:nvPr/>
        </p:nvPicPr>
        <p:blipFill>
          <a:blip r:embed="rId2"/>
          <a:stretch>
            <a:fillRect/>
          </a:stretch>
        </p:blipFill>
        <p:spPr>
          <a:xfrm>
            <a:off x="0" y="0"/>
            <a:ext cx="7772400" cy="10058400"/>
          </a:xfrm>
          <a:prstGeom prst="rect">
            <a:avLst/>
          </a:prstGeom>
        </p:spPr>
      </p:pic>
    </p:spTree>
    <p:extLst>
      <p:ext uri="{BB962C8B-B14F-4D97-AF65-F5344CB8AC3E}">
        <p14:creationId xmlns:p14="http://schemas.microsoft.com/office/powerpoint/2010/main" val="262251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1"/>
          <p:cNvSpPr txBox="1">
            <a:spLocks noGrp="1"/>
          </p:cNvSpPr>
          <p:nvPr>
            <p:ph type="subTitle" idx="1"/>
          </p:nvPr>
        </p:nvSpPr>
        <p:spPr>
          <a:xfrm>
            <a:off x="298150" y="1449297"/>
            <a:ext cx="7293600" cy="692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500"/>
              <a:t>What is one way to take care of our mental health?</a:t>
            </a:r>
            <a:endParaRPr sz="1500"/>
          </a:p>
        </p:txBody>
      </p:sp>
      <p:sp>
        <p:nvSpPr>
          <p:cNvPr id="185" name="Google Shape;185;p21"/>
          <p:cNvSpPr txBox="1">
            <a:spLocks noGrp="1"/>
          </p:cNvSpPr>
          <p:nvPr>
            <p:ph type="subTitle" idx="2"/>
          </p:nvPr>
        </p:nvSpPr>
        <p:spPr>
          <a:xfrm>
            <a:off x="2494775" y="2169450"/>
            <a:ext cx="5053200" cy="17268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186" name="Google Shape;186;p21"/>
          <p:cNvSpPr txBox="1">
            <a:spLocks noGrp="1"/>
          </p:cNvSpPr>
          <p:nvPr>
            <p:ph type="subTitle" idx="3"/>
          </p:nvPr>
        </p:nvSpPr>
        <p:spPr>
          <a:xfrm>
            <a:off x="2494800" y="3928500"/>
            <a:ext cx="5053200" cy="17268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187" name="Google Shape;187;p21"/>
          <p:cNvSpPr txBox="1">
            <a:spLocks noGrp="1"/>
          </p:cNvSpPr>
          <p:nvPr>
            <p:ph type="subTitle" idx="4"/>
          </p:nvPr>
        </p:nvSpPr>
        <p:spPr>
          <a:xfrm>
            <a:off x="2494775" y="5687550"/>
            <a:ext cx="5053200" cy="18261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188" name="Google Shape;188;p21"/>
          <p:cNvSpPr txBox="1">
            <a:spLocks noGrp="1"/>
          </p:cNvSpPr>
          <p:nvPr>
            <p:ph type="subTitle" idx="5"/>
          </p:nvPr>
        </p:nvSpPr>
        <p:spPr>
          <a:xfrm>
            <a:off x="2494800" y="7631075"/>
            <a:ext cx="5053200" cy="19641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2"/>
          <p:cNvSpPr txBox="1">
            <a:spLocks noGrp="1"/>
          </p:cNvSpPr>
          <p:nvPr>
            <p:ph type="subTitle" idx="1"/>
          </p:nvPr>
        </p:nvSpPr>
        <p:spPr>
          <a:xfrm>
            <a:off x="298150" y="1449297"/>
            <a:ext cx="7293600" cy="692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500"/>
              <a:t>Why is it important to deal with bills when they arrive?</a:t>
            </a:r>
            <a:endParaRPr sz="1500"/>
          </a:p>
        </p:txBody>
      </p:sp>
      <p:sp>
        <p:nvSpPr>
          <p:cNvPr id="194" name="Google Shape;194;p22"/>
          <p:cNvSpPr txBox="1">
            <a:spLocks noGrp="1"/>
          </p:cNvSpPr>
          <p:nvPr>
            <p:ph type="subTitle" idx="2"/>
          </p:nvPr>
        </p:nvSpPr>
        <p:spPr>
          <a:xfrm>
            <a:off x="2494775" y="2169450"/>
            <a:ext cx="5053200" cy="17268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195" name="Google Shape;195;p22"/>
          <p:cNvSpPr txBox="1">
            <a:spLocks noGrp="1"/>
          </p:cNvSpPr>
          <p:nvPr>
            <p:ph type="subTitle" idx="3"/>
          </p:nvPr>
        </p:nvSpPr>
        <p:spPr>
          <a:xfrm>
            <a:off x="2494800" y="3928500"/>
            <a:ext cx="5053200" cy="17268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196" name="Google Shape;196;p22"/>
          <p:cNvSpPr txBox="1">
            <a:spLocks noGrp="1"/>
          </p:cNvSpPr>
          <p:nvPr>
            <p:ph type="subTitle" idx="4"/>
          </p:nvPr>
        </p:nvSpPr>
        <p:spPr>
          <a:xfrm>
            <a:off x="2494775" y="5687550"/>
            <a:ext cx="5053200" cy="18261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197" name="Google Shape;197;p22"/>
          <p:cNvSpPr txBox="1">
            <a:spLocks noGrp="1"/>
          </p:cNvSpPr>
          <p:nvPr>
            <p:ph type="subTitle" idx="5"/>
          </p:nvPr>
        </p:nvSpPr>
        <p:spPr>
          <a:xfrm>
            <a:off x="2494800" y="7631075"/>
            <a:ext cx="5053200" cy="19641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3"/>
          <p:cNvSpPr txBox="1">
            <a:spLocks noGrp="1"/>
          </p:cNvSpPr>
          <p:nvPr>
            <p:ph type="subTitle" idx="1"/>
          </p:nvPr>
        </p:nvSpPr>
        <p:spPr>
          <a:xfrm>
            <a:off x="298150" y="1449297"/>
            <a:ext cx="7293600" cy="692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500" dirty="0"/>
              <a:t>What can we do to help reduce loneliness during the </a:t>
            </a:r>
            <a:r>
              <a:rPr lang="en-GB" sz="1500" dirty="0"/>
              <a:t>cost-of-living</a:t>
            </a:r>
            <a:r>
              <a:rPr lang="en" sz="1500" dirty="0"/>
              <a:t> crisis?</a:t>
            </a:r>
            <a:endParaRPr sz="1500" dirty="0"/>
          </a:p>
        </p:txBody>
      </p:sp>
      <p:sp>
        <p:nvSpPr>
          <p:cNvPr id="203" name="Google Shape;203;p23"/>
          <p:cNvSpPr txBox="1">
            <a:spLocks noGrp="1"/>
          </p:cNvSpPr>
          <p:nvPr>
            <p:ph type="subTitle" idx="2"/>
          </p:nvPr>
        </p:nvSpPr>
        <p:spPr>
          <a:xfrm>
            <a:off x="2494775" y="2169450"/>
            <a:ext cx="5053200" cy="17268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04" name="Google Shape;204;p23"/>
          <p:cNvSpPr txBox="1">
            <a:spLocks noGrp="1"/>
          </p:cNvSpPr>
          <p:nvPr>
            <p:ph type="subTitle" idx="3"/>
          </p:nvPr>
        </p:nvSpPr>
        <p:spPr>
          <a:xfrm>
            <a:off x="2494800" y="3928500"/>
            <a:ext cx="5053200" cy="17268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05" name="Google Shape;205;p23"/>
          <p:cNvSpPr txBox="1">
            <a:spLocks noGrp="1"/>
          </p:cNvSpPr>
          <p:nvPr>
            <p:ph type="subTitle" idx="4"/>
          </p:nvPr>
        </p:nvSpPr>
        <p:spPr>
          <a:xfrm>
            <a:off x="2494775" y="5687550"/>
            <a:ext cx="5053200" cy="18261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
        <p:nvSpPr>
          <p:cNvPr id="206" name="Google Shape;206;p23"/>
          <p:cNvSpPr txBox="1">
            <a:spLocks noGrp="1"/>
          </p:cNvSpPr>
          <p:nvPr>
            <p:ph type="subTitle" idx="5"/>
          </p:nvPr>
        </p:nvSpPr>
        <p:spPr>
          <a:xfrm>
            <a:off x="2494800" y="7631075"/>
            <a:ext cx="5053200" cy="19641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4"/>
          <p:cNvSpPr txBox="1">
            <a:spLocks noGrp="1"/>
          </p:cNvSpPr>
          <p:nvPr>
            <p:ph type="subTitle" idx="1"/>
          </p:nvPr>
        </p:nvSpPr>
        <p:spPr>
          <a:xfrm>
            <a:off x="391325" y="1020698"/>
            <a:ext cx="4800000" cy="834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050" dirty="0"/>
              <a:t>The cost-of-living crisis in the UK is affecting many people. It's becoming more expensive to heat our homes, keep the lights on, and buy food. This means we have to budget and plan our meals carefully.</a:t>
            </a:r>
          </a:p>
          <a:p>
            <a:pPr marL="0" lvl="0" indent="0" algn="l" rtl="0">
              <a:spcBef>
                <a:spcPts val="0"/>
              </a:spcBef>
              <a:spcAft>
                <a:spcPts val="0"/>
              </a:spcAft>
              <a:buClr>
                <a:schemeClr val="dk1"/>
              </a:buClr>
              <a:buSzPts val="1100"/>
              <a:buFont typeface="Arial"/>
              <a:buNone/>
            </a:pPr>
            <a:endParaRPr lang="en" sz="1050" dirty="0"/>
          </a:p>
          <a:p>
            <a:pPr marL="0" lvl="0" indent="0" algn="l" rtl="0">
              <a:spcBef>
                <a:spcPts val="0"/>
              </a:spcBef>
              <a:spcAft>
                <a:spcPts val="0"/>
              </a:spcAft>
              <a:buClr>
                <a:schemeClr val="dk1"/>
              </a:buClr>
              <a:buSzPts val="1100"/>
              <a:buFont typeface="Arial"/>
              <a:buNone/>
            </a:pPr>
            <a:r>
              <a:rPr lang="en" sz="1050" dirty="0"/>
              <a:t>It's a lot of stress on top of our usual worries about work, family, friends, and health. But even with all these worries, it's important to take care of ourselves and our mental health.</a:t>
            </a:r>
          </a:p>
          <a:p>
            <a:pPr marL="0" lvl="0" indent="0" algn="l" rtl="0">
              <a:spcBef>
                <a:spcPts val="0"/>
              </a:spcBef>
              <a:spcAft>
                <a:spcPts val="0"/>
              </a:spcAft>
              <a:buClr>
                <a:schemeClr val="dk1"/>
              </a:buClr>
              <a:buSzPts val="1100"/>
              <a:buFont typeface="Arial"/>
              <a:buNone/>
            </a:pPr>
            <a:endParaRPr lang="en" sz="1050" dirty="0"/>
          </a:p>
          <a:p>
            <a:pPr marL="0" lvl="0" indent="0" algn="l" rtl="0">
              <a:spcBef>
                <a:spcPts val="0"/>
              </a:spcBef>
              <a:spcAft>
                <a:spcPts val="0"/>
              </a:spcAft>
              <a:buClr>
                <a:schemeClr val="dk1"/>
              </a:buClr>
              <a:buSzPts val="1100"/>
              <a:buFont typeface="Arial"/>
              <a:buNone/>
            </a:pPr>
            <a:r>
              <a:rPr lang="en" sz="1050" dirty="0"/>
              <a:t>One way to take care of our mental health is to stay in touch with friends and family. Talking to someone we trust can help relieve the pressure, and perhaps even find solutions to our problems. It's normal to worry about how they might react, but many people are going through the same thing, and want to talk about it too. If we don't have someone to talk to, there are helplines like Samaritans that can listen and help us think through our options.</a:t>
            </a:r>
          </a:p>
          <a:p>
            <a:pPr marL="0" lvl="0" indent="0" algn="l" rtl="0">
              <a:spcBef>
                <a:spcPts val="0"/>
              </a:spcBef>
              <a:spcAft>
                <a:spcPts val="0"/>
              </a:spcAft>
              <a:buClr>
                <a:schemeClr val="dk1"/>
              </a:buClr>
              <a:buSzPts val="1100"/>
              <a:buFont typeface="Arial"/>
              <a:buNone/>
            </a:pPr>
            <a:endParaRPr lang="en" sz="1050" dirty="0"/>
          </a:p>
          <a:p>
            <a:pPr marL="0" lvl="0" indent="0" algn="l" rtl="0">
              <a:spcBef>
                <a:spcPts val="0"/>
              </a:spcBef>
              <a:spcAft>
                <a:spcPts val="0"/>
              </a:spcAft>
              <a:buClr>
                <a:schemeClr val="dk1"/>
              </a:buClr>
              <a:buSzPts val="1100"/>
              <a:buFont typeface="Arial"/>
              <a:buNone/>
            </a:pPr>
            <a:r>
              <a:rPr lang="en" sz="1050" dirty="0"/>
              <a:t>If we're struggling to manage our finances, it's important to get help. Ignoring bills can make things worse, so it's better to deal with them when they arrive. Most banks and companies understand if we explain our situation, and may help us come up with a payment plan. We can also speak to organisations like Citizens Advice or Advice NI for advice on paying bills and getting benefits we're entitled to. Our local council may even be able to help with emergency loans.</a:t>
            </a:r>
          </a:p>
          <a:p>
            <a:pPr marL="0" lvl="0" indent="0" algn="l" rtl="0">
              <a:spcBef>
                <a:spcPts val="0"/>
              </a:spcBef>
              <a:spcAft>
                <a:spcPts val="0"/>
              </a:spcAft>
              <a:buClr>
                <a:schemeClr val="dk1"/>
              </a:buClr>
              <a:buSzPts val="1100"/>
              <a:buFont typeface="Arial"/>
              <a:buNone/>
            </a:pPr>
            <a:endParaRPr lang="en" sz="1050" dirty="0"/>
          </a:p>
          <a:p>
            <a:pPr marL="0" lvl="0" indent="0" algn="l" rtl="0">
              <a:spcBef>
                <a:spcPts val="0"/>
              </a:spcBef>
              <a:spcAft>
                <a:spcPts val="0"/>
              </a:spcAft>
              <a:buClr>
                <a:schemeClr val="dk1"/>
              </a:buClr>
              <a:buSzPts val="1100"/>
              <a:buFont typeface="Arial"/>
              <a:buNone/>
            </a:pPr>
            <a:r>
              <a:rPr lang="en" sz="1050" dirty="0"/>
              <a:t>The cost-of-living crisis is not only affecting our finances, but also our mental health. Many adults in the UK feel anxious, stressed, and hopeless because of their financial situation. This has been going on for more than a year, and it's important for the government to take action to lessen the financial pressure, and prevent more severe mental health problems. In the meantime, there are things we can do to protect our mental health. Limiting exposure to scary news reports, and not overworking ourselves are some ways to take care of ourselves. Joining support groups, and reaching out to loved ones can also help. And if we need help, there are organisations like StepChange, National Debtline, Samaritans, and CALM that can provide support.</a:t>
            </a:r>
          </a:p>
          <a:p>
            <a:pPr marL="0" lvl="0" indent="0" algn="l" rtl="0">
              <a:spcBef>
                <a:spcPts val="0"/>
              </a:spcBef>
              <a:spcAft>
                <a:spcPts val="0"/>
              </a:spcAft>
              <a:buClr>
                <a:schemeClr val="dk1"/>
              </a:buClr>
              <a:buSzPts val="1100"/>
              <a:buFont typeface="Arial"/>
              <a:buNone/>
            </a:pPr>
            <a:endParaRPr lang="en" sz="1050" dirty="0"/>
          </a:p>
          <a:p>
            <a:pPr marL="0" lvl="0" indent="0" algn="l" rtl="0">
              <a:spcBef>
                <a:spcPts val="0"/>
              </a:spcBef>
              <a:spcAft>
                <a:spcPts val="0"/>
              </a:spcAft>
              <a:buClr>
                <a:schemeClr val="dk1"/>
              </a:buClr>
              <a:buSzPts val="1100"/>
              <a:buFont typeface="Arial"/>
              <a:buNone/>
            </a:pPr>
            <a:r>
              <a:rPr lang="en" sz="1050" dirty="0"/>
              <a:t>The cost-of-living crisis is tough, but we're not alone. Many other people are struggling too; it's important to reach out to someone we trust, and not suffer in silence. It's okay to ask for help and support. We can also help others, by finding and sharing local support available in our community. Checking in on our neighbors, and offering our support can make us feel more connected, and help reduce loneliness. Together, we can get through this difficult time, and support each other.</a:t>
            </a:r>
            <a:endParaRPr sz="1050" dirty="0"/>
          </a:p>
          <a:p>
            <a:pPr marL="0" lvl="0" indent="0" algn="l" rtl="0">
              <a:spcBef>
                <a:spcPts val="0"/>
              </a:spcBef>
              <a:spcAft>
                <a:spcPts val="0"/>
              </a:spcAft>
              <a:buClr>
                <a:schemeClr val="dk1"/>
              </a:buClr>
              <a:buSzPts val="1100"/>
              <a:buFont typeface="Arial"/>
              <a:buNone/>
            </a:pPr>
            <a:endParaRPr sz="1002" dirty="0"/>
          </a:p>
          <a:p>
            <a:pPr marL="0" lvl="0" indent="0" algn="l" rtl="0">
              <a:spcBef>
                <a:spcPts val="0"/>
              </a:spcBef>
              <a:spcAft>
                <a:spcPts val="0"/>
              </a:spcAft>
              <a:buNone/>
            </a:pPr>
            <a:endParaRPr sz="1002" dirty="0"/>
          </a:p>
        </p:txBody>
      </p:sp>
      <p:sp>
        <p:nvSpPr>
          <p:cNvPr id="212" name="Google Shape;212;p24"/>
          <p:cNvSpPr txBox="1">
            <a:spLocks noGrp="1"/>
          </p:cNvSpPr>
          <p:nvPr>
            <p:ph type="subTitle" idx="2"/>
          </p:nvPr>
        </p:nvSpPr>
        <p:spPr>
          <a:xfrm>
            <a:off x="5662100" y="1273989"/>
            <a:ext cx="1788900" cy="8040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5"/>
          <p:cNvSpPr txBox="1">
            <a:spLocks noGrp="1"/>
          </p:cNvSpPr>
          <p:nvPr>
            <p:ph type="subTitle" idx="2"/>
          </p:nvPr>
        </p:nvSpPr>
        <p:spPr>
          <a:xfrm>
            <a:off x="2389750" y="1604880"/>
            <a:ext cx="22263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18" name="Google Shape;218;p25"/>
          <p:cNvSpPr txBox="1">
            <a:spLocks noGrp="1"/>
          </p:cNvSpPr>
          <p:nvPr>
            <p:ph type="subTitle" idx="3"/>
          </p:nvPr>
        </p:nvSpPr>
        <p:spPr>
          <a:xfrm>
            <a:off x="4857075" y="1598440"/>
            <a:ext cx="25977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19" name="Google Shape;219;p25"/>
          <p:cNvSpPr txBox="1">
            <a:spLocks noGrp="1"/>
          </p:cNvSpPr>
          <p:nvPr>
            <p:ph type="subTitle" idx="5"/>
          </p:nvPr>
        </p:nvSpPr>
        <p:spPr>
          <a:xfrm>
            <a:off x="2404025" y="3255918"/>
            <a:ext cx="22263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20" name="Google Shape;220;p25"/>
          <p:cNvSpPr txBox="1">
            <a:spLocks noGrp="1"/>
          </p:cNvSpPr>
          <p:nvPr>
            <p:ph type="subTitle" idx="6"/>
          </p:nvPr>
        </p:nvSpPr>
        <p:spPr>
          <a:xfrm>
            <a:off x="4871350" y="3249478"/>
            <a:ext cx="25977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21" name="Google Shape;221;p25"/>
          <p:cNvSpPr txBox="1">
            <a:spLocks noGrp="1"/>
          </p:cNvSpPr>
          <p:nvPr>
            <p:ph type="subTitle" idx="8"/>
          </p:nvPr>
        </p:nvSpPr>
        <p:spPr>
          <a:xfrm>
            <a:off x="2404025" y="4906957"/>
            <a:ext cx="22263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22" name="Google Shape;222;p25"/>
          <p:cNvSpPr txBox="1">
            <a:spLocks noGrp="1"/>
          </p:cNvSpPr>
          <p:nvPr>
            <p:ph type="subTitle" idx="9"/>
          </p:nvPr>
        </p:nvSpPr>
        <p:spPr>
          <a:xfrm>
            <a:off x="4871350" y="4900517"/>
            <a:ext cx="25977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23" name="Google Shape;223;p25"/>
          <p:cNvSpPr txBox="1">
            <a:spLocks noGrp="1"/>
          </p:cNvSpPr>
          <p:nvPr>
            <p:ph type="subTitle" idx="14"/>
          </p:nvPr>
        </p:nvSpPr>
        <p:spPr>
          <a:xfrm>
            <a:off x="2404025" y="6557995"/>
            <a:ext cx="22263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24" name="Google Shape;224;p25"/>
          <p:cNvSpPr txBox="1">
            <a:spLocks noGrp="1"/>
          </p:cNvSpPr>
          <p:nvPr>
            <p:ph type="subTitle" idx="15"/>
          </p:nvPr>
        </p:nvSpPr>
        <p:spPr>
          <a:xfrm>
            <a:off x="4871350" y="6551555"/>
            <a:ext cx="25977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25" name="Google Shape;225;p25"/>
          <p:cNvSpPr txBox="1">
            <a:spLocks noGrp="1"/>
          </p:cNvSpPr>
          <p:nvPr>
            <p:ph type="subTitle" idx="17"/>
          </p:nvPr>
        </p:nvSpPr>
        <p:spPr>
          <a:xfrm>
            <a:off x="2389750" y="8209034"/>
            <a:ext cx="22263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26" name="Google Shape;226;p25"/>
          <p:cNvSpPr txBox="1">
            <a:spLocks noGrp="1"/>
          </p:cNvSpPr>
          <p:nvPr>
            <p:ph type="subTitle" idx="18"/>
          </p:nvPr>
        </p:nvSpPr>
        <p:spPr>
          <a:xfrm>
            <a:off x="4857075" y="8202594"/>
            <a:ext cx="2597700" cy="1236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227" name="Google Shape;227;p25"/>
          <p:cNvSpPr txBox="1"/>
          <p:nvPr/>
        </p:nvSpPr>
        <p:spPr>
          <a:xfrm>
            <a:off x="331500" y="1598450"/>
            <a:ext cx="1845600" cy="1281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latin typeface="Nunito"/>
                <a:ea typeface="Nunito"/>
                <a:cs typeface="Nunito"/>
                <a:sym typeface="Nunito"/>
              </a:rPr>
              <a:t>crisis</a:t>
            </a:r>
            <a:r>
              <a:rPr lang="en" sz="1200" b="1" dirty="0">
                <a:solidFill>
                  <a:srgbClr val="000000"/>
                </a:solidFill>
                <a:latin typeface="Nunito"/>
                <a:ea typeface="Nunito"/>
                <a:cs typeface="Nunito"/>
                <a:sym typeface="Nunito"/>
              </a:rPr>
              <a:t> </a:t>
            </a:r>
            <a:r>
              <a:rPr lang="en" sz="1200" i="1" dirty="0">
                <a:latin typeface="Nunito"/>
                <a:ea typeface="Nunito"/>
                <a:cs typeface="Nunito"/>
                <a:sym typeface="Nunito"/>
              </a:rPr>
              <a:t>noun</a:t>
            </a:r>
            <a:endParaRPr sz="1200" i="1" dirty="0">
              <a:solidFill>
                <a:srgbClr val="000000"/>
              </a:solidFill>
              <a:latin typeface="Nunito"/>
              <a:ea typeface="Nunito"/>
              <a:cs typeface="Nunito"/>
              <a:sym typeface="Nunito"/>
            </a:endParaRPr>
          </a:p>
          <a:p>
            <a:pPr marL="0" lvl="0" indent="0" algn="l" rtl="0">
              <a:spcBef>
                <a:spcPts val="0"/>
              </a:spcBef>
              <a:spcAft>
                <a:spcPts val="0"/>
              </a:spcAft>
              <a:buNone/>
            </a:pPr>
            <a:r>
              <a:rPr lang="en" sz="1200" dirty="0">
                <a:latin typeface="Nunito"/>
                <a:ea typeface="Nunito"/>
                <a:cs typeface="Nunito"/>
                <a:sym typeface="Nunito"/>
              </a:rPr>
              <a:t>A time of intense difficulty, trouble, or danger.</a:t>
            </a:r>
            <a:endParaRPr sz="1200" dirty="0">
              <a:solidFill>
                <a:srgbClr val="000000"/>
              </a:solidFill>
              <a:latin typeface="Nunito"/>
              <a:ea typeface="Nunito"/>
              <a:cs typeface="Nunito"/>
              <a:sym typeface="Nunito"/>
            </a:endParaRPr>
          </a:p>
        </p:txBody>
      </p:sp>
      <p:sp>
        <p:nvSpPr>
          <p:cNvPr id="228" name="Google Shape;228;p25"/>
          <p:cNvSpPr txBox="1"/>
          <p:nvPr/>
        </p:nvSpPr>
        <p:spPr>
          <a:xfrm>
            <a:off x="317200" y="3288225"/>
            <a:ext cx="1874100" cy="120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latin typeface="Nunito"/>
                <a:ea typeface="Nunito"/>
                <a:cs typeface="Nunito"/>
                <a:sym typeface="Nunito"/>
              </a:rPr>
              <a:t>budget</a:t>
            </a:r>
            <a:endParaRPr sz="1200" b="1" dirty="0">
              <a:solidFill>
                <a:srgbClr val="000000"/>
              </a:solidFill>
              <a:latin typeface="Nunito"/>
              <a:ea typeface="Nunito"/>
              <a:cs typeface="Nunito"/>
              <a:sym typeface="Nunito"/>
            </a:endParaRPr>
          </a:p>
          <a:p>
            <a:pPr marL="0" lvl="0" indent="0" algn="l" rtl="0">
              <a:spcBef>
                <a:spcPts val="0"/>
              </a:spcBef>
              <a:spcAft>
                <a:spcPts val="0"/>
              </a:spcAft>
              <a:buNone/>
            </a:pPr>
            <a:r>
              <a:rPr lang="en" sz="1200" i="1" dirty="0">
                <a:latin typeface="Nunito"/>
                <a:ea typeface="Nunito"/>
                <a:cs typeface="Nunito"/>
                <a:sym typeface="Nunito"/>
              </a:rPr>
              <a:t>verb</a:t>
            </a:r>
            <a:endParaRPr sz="1200" i="1" dirty="0">
              <a:solidFill>
                <a:srgbClr val="000000"/>
              </a:solidFill>
              <a:latin typeface="Nunito"/>
              <a:ea typeface="Nunito"/>
              <a:cs typeface="Nunito"/>
              <a:sym typeface="Nunito"/>
            </a:endParaRPr>
          </a:p>
          <a:p>
            <a:pPr marL="0" lvl="0" indent="0" algn="l" rtl="0">
              <a:spcBef>
                <a:spcPts val="0"/>
              </a:spcBef>
              <a:spcAft>
                <a:spcPts val="0"/>
              </a:spcAft>
              <a:buNone/>
            </a:pPr>
            <a:r>
              <a:rPr lang="en" sz="1200" dirty="0">
                <a:latin typeface="Nunito"/>
                <a:ea typeface="Nunito"/>
                <a:cs typeface="Nunito"/>
                <a:sym typeface="Nunito"/>
              </a:rPr>
              <a:t>To plan, and allocate money for specific purposes.</a:t>
            </a:r>
            <a:endParaRPr sz="1200" dirty="0">
              <a:solidFill>
                <a:srgbClr val="000000"/>
              </a:solidFill>
              <a:latin typeface="Nunito"/>
              <a:ea typeface="Nunito"/>
              <a:cs typeface="Nunito"/>
              <a:sym typeface="Nunito"/>
            </a:endParaRPr>
          </a:p>
        </p:txBody>
      </p:sp>
      <p:sp>
        <p:nvSpPr>
          <p:cNvPr id="229" name="Google Shape;229;p25"/>
          <p:cNvSpPr txBox="1"/>
          <p:nvPr/>
        </p:nvSpPr>
        <p:spPr>
          <a:xfrm>
            <a:off x="317200" y="4890525"/>
            <a:ext cx="1874100" cy="123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56" b="1" dirty="0">
                <a:latin typeface="Nunito"/>
                <a:ea typeface="Nunito"/>
                <a:cs typeface="Nunito"/>
                <a:sym typeface="Nunito"/>
              </a:rPr>
              <a:t>helpline</a:t>
            </a:r>
            <a:endParaRPr sz="1056" b="1" dirty="0">
              <a:solidFill>
                <a:srgbClr val="000000"/>
              </a:solidFill>
              <a:latin typeface="Nunito"/>
              <a:ea typeface="Nunito"/>
              <a:cs typeface="Nunito"/>
              <a:sym typeface="Nunito"/>
            </a:endParaRPr>
          </a:p>
          <a:p>
            <a:pPr marL="0" lvl="0" indent="0" algn="l" rtl="0">
              <a:spcBef>
                <a:spcPts val="0"/>
              </a:spcBef>
              <a:spcAft>
                <a:spcPts val="0"/>
              </a:spcAft>
              <a:buNone/>
            </a:pPr>
            <a:r>
              <a:rPr lang="en" sz="1056" i="1" dirty="0">
                <a:latin typeface="Nunito"/>
                <a:ea typeface="Nunito"/>
                <a:cs typeface="Nunito"/>
                <a:sym typeface="Nunito"/>
              </a:rPr>
              <a:t>noun</a:t>
            </a:r>
            <a:endParaRPr sz="1056" i="1" dirty="0">
              <a:solidFill>
                <a:srgbClr val="000000"/>
              </a:solidFill>
              <a:latin typeface="Nunito"/>
              <a:ea typeface="Nunito"/>
              <a:cs typeface="Nunito"/>
              <a:sym typeface="Nunito"/>
            </a:endParaRPr>
          </a:p>
          <a:p>
            <a:pPr marL="0" lvl="0" indent="0" algn="l" rtl="0">
              <a:spcBef>
                <a:spcPts val="0"/>
              </a:spcBef>
              <a:spcAft>
                <a:spcPts val="0"/>
              </a:spcAft>
              <a:buNone/>
            </a:pPr>
            <a:r>
              <a:rPr lang="en" sz="1056" dirty="0">
                <a:latin typeface="Nunito"/>
                <a:ea typeface="Nunito"/>
                <a:cs typeface="Nunito"/>
                <a:sym typeface="Nunito"/>
              </a:rPr>
              <a:t>A telephone service providing advice or support in response to calls from the public.</a:t>
            </a:r>
            <a:endParaRPr sz="1056" b="1" dirty="0">
              <a:solidFill>
                <a:srgbClr val="000000"/>
              </a:solidFill>
              <a:latin typeface="Nunito"/>
              <a:ea typeface="Nunito"/>
              <a:cs typeface="Nunito"/>
              <a:sym typeface="Nunito"/>
            </a:endParaRPr>
          </a:p>
        </p:txBody>
      </p:sp>
      <p:sp>
        <p:nvSpPr>
          <p:cNvPr id="230" name="Google Shape;230;p25"/>
          <p:cNvSpPr txBox="1"/>
          <p:nvPr/>
        </p:nvSpPr>
        <p:spPr>
          <a:xfrm>
            <a:off x="288900" y="6605325"/>
            <a:ext cx="1874100" cy="120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latin typeface="Nunito"/>
                <a:ea typeface="Nunito"/>
                <a:cs typeface="Nunito"/>
                <a:sym typeface="Nunito"/>
              </a:rPr>
              <a:t>finances</a:t>
            </a:r>
            <a:endParaRPr sz="1200" b="1" dirty="0">
              <a:solidFill>
                <a:srgbClr val="000000"/>
              </a:solidFill>
              <a:latin typeface="Nunito"/>
              <a:ea typeface="Nunito"/>
              <a:cs typeface="Nunito"/>
              <a:sym typeface="Nunito"/>
            </a:endParaRPr>
          </a:p>
          <a:p>
            <a:pPr marL="0" lvl="0" indent="0" algn="l" rtl="0">
              <a:spcBef>
                <a:spcPts val="0"/>
              </a:spcBef>
              <a:spcAft>
                <a:spcPts val="0"/>
              </a:spcAft>
              <a:buNone/>
            </a:pPr>
            <a:r>
              <a:rPr lang="en" sz="1200" i="1" dirty="0">
                <a:latin typeface="Nunito"/>
                <a:ea typeface="Nunito"/>
                <a:cs typeface="Nunito"/>
                <a:sym typeface="Nunito"/>
              </a:rPr>
              <a:t>noun</a:t>
            </a:r>
            <a:endParaRPr sz="1200" i="1" dirty="0">
              <a:solidFill>
                <a:srgbClr val="000000"/>
              </a:solidFill>
              <a:latin typeface="Nunito"/>
              <a:ea typeface="Nunito"/>
              <a:cs typeface="Nunito"/>
              <a:sym typeface="Nunito"/>
            </a:endParaRPr>
          </a:p>
          <a:p>
            <a:pPr marL="0" lvl="0" indent="0" algn="l" rtl="0">
              <a:spcBef>
                <a:spcPts val="0"/>
              </a:spcBef>
              <a:spcAft>
                <a:spcPts val="0"/>
              </a:spcAft>
              <a:buNone/>
            </a:pPr>
            <a:r>
              <a:rPr lang="en" sz="1200" dirty="0">
                <a:latin typeface="Nunito"/>
                <a:ea typeface="Nunito"/>
                <a:cs typeface="Nunito"/>
                <a:sym typeface="Nunito"/>
              </a:rPr>
              <a:t>The management of money and other financial resources.</a:t>
            </a:r>
            <a:endParaRPr sz="1200" dirty="0">
              <a:solidFill>
                <a:srgbClr val="000000"/>
              </a:solidFill>
              <a:latin typeface="Nunito"/>
              <a:ea typeface="Nunito"/>
              <a:cs typeface="Nunito"/>
              <a:sym typeface="Nunito"/>
            </a:endParaRPr>
          </a:p>
        </p:txBody>
      </p:sp>
      <p:sp>
        <p:nvSpPr>
          <p:cNvPr id="231" name="Google Shape;231;p25"/>
          <p:cNvSpPr txBox="1"/>
          <p:nvPr/>
        </p:nvSpPr>
        <p:spPr>
          <a:xfrm>
            <a:off x="302925" y="8247525"/>
            <a:ext cx="1874100" cy="1200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latin typeface="Nunito"/>
                <a:ea typeface="Nunito"/>
                <a:cs typeface="Nunito"/>
                <a:sym typeface="Nunito"/>
              </a:rPr>
              <a:t>loneliness</a:t>
            </a:r>
            <a:endParaRPr sz="1200" b="1" dirty="0">
              <a:solidFill>
                <a:srgbClr val="000000"/>
              </a:solidFill>
              <a:latin typeface="Nunito"/>
              <a:ea typeface="Nunito"/>
              <a:cs typeface="Nunito"/>
              <a:sym typeface="Nunito"/>
            </a:endParaRPr>
          </a:p>
          <a:p>
            <a:pPr marL="0" lvl="0" indent="0" algn="l" rtl="0">
              <a:spcBef>
                <a:spcPts val="0"/>
              </a:spcBef>
              <a:spcAft>
                <a:spcPts val="0"/>
              </a:spcAft>
              <a:buNone/>
            </a:pPr>
            <a:r>
              <a:rPr lang="en" sz="1200" i="1" dirty="0">
                <a:latin typeface="Nunito"/>
                <a:ea typeface="Nunito"/>
                <a:cs typeface="Nunito"/>
                <a:sym typeface="Nunito"/>
              </a:rPr>
              <a:t>noun</a:t>
            </a:r>
            <a:endParaRPr sz="1200" i="1" dirty="0">
              <a:solidFill>
                <a:srgbClr val="000000"/>
              </a:solidFill>
              <a:latin typeface="Nunito"/>
              <a:ea typeface="Nunito"/>
              <a:cs typeface="Nunito"/>
              <a:sym typeface="Nunito"/>
            </a:endParaRPr>
          </a:p>
          <a:p>
            <a:pPr marL="0" lvl="0" indent="0" algn="l" rtl="0">
              <a:spcBef>
                <a:spcPts val="0"/>
              </a:spcBef>
              <a:spcAft>
                <a:spcPts val="0"/>
              </a:spcAft>
              <a:buNone/>
            </a:pPr>
            <a:r>
              <a:rPr lang="en" sz="1200" dirty="0">
                <a:latin typeface="Nunito"/>
                <a:ea typeface="Nunito"/>
                <a:cs typeface="Nunito"/>
                <a:sym typeface="Nunito"/>
              </a:rPr>
              <a:t>The state of being alone or feeling isolated.</a:t>
            </a:r>
            <a:endParaRPr sz="1200" dirty="0">
              <a:solidFill>
                <a:srgbClr val="000000"/>
              </a:solidFill>
              <a:latin typeface="Nunito"/>
              <a:ea typeface="Nunito"/>
              <a:cs typeface="Nunito"/>
              <a:sym typeface="Nuni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6"/>
          <p:cNvSpPr txBox="1">
            <a:spLocks noGrp="1"/>
          </p:cNvSpPr>
          <p:nvPr>
            <p:ph type="subTitle" idx="1"/>
          </p:nvPr>
        </p:nvSpPr>
        <p:spPr>
          <a:xfrm>
            <a:off x="382725" y="1756025"/>
            <a:ext cx="4121400" cy="21105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000" b="1" dirty="0"/>
              <a:t>According to the text, what is one way to take care of our mental health?</a:t>
            </a:r>
            <a:endParaRPr sz="1000" b="1" dirty="0"/>
          </a:p>
          <a:p>
            <a:pPr marL="0" lvl="0" indent="0" algn="l" rtl="0">
              <a:lnSpc>
                <a:spcPct val="100000"/>
              </a:lnSpc>
              <a:spcBef>
                <a:spcPts val="1000"/>
              </a:spcBef>
              <a:spcAft>
                <a:spcPts val="0"/>
              </a:spcAft>
              <a:buNone/>
            </a:pPr>
            <a:r>
              <a:rPr lang="en" sz="1000" dirty="0"/>
              <a:t>A) Limiting exposure to scary news reports, and not </a:t>
            </a:r>
            <a:br>
              <a:rPr lang="en" sz="1000" dirty="0"/>
            </a:br>
            <a:r>
              <a:rPr lang="en" sz="1000" dirty="0"/>
              <a:t>     overworking ourselves.</a:t>
            </a:r>
            <a:endParaRPr sz="1000" dirty="0"/>
          </a:p>
          <a:p>
            <a:pPr marL="0" lvl="0" indent="0" algn="l" rtl="0">
              <a:lnSpc>
                <a:spcPct val="100000"/>
              </a:lnSpc>
              <a:spcBef>
                <a:spcPts val="1000"/>
              </a:spcBef>
              <a:spcAft>
                <a:spcPts val="0"/>
              </a:spcAft>
              <a:buNone/>
            </a:pPr>
            <a:r>
              <a:rPr lang="en" sz="1000" dirty="0"/>
              <a:t>B) Ignoring bills and financial problems.</a:t>
            </a:r>
            <a:endParaRPr sz="1000" dirty="0"/>
          </a:p>
          <a:p>
            <a:pPr marL="0" lvl="0" indent="0" algn="l" rtl="0">
              <a:lnSpc>
                <a:spcPct val="100000"/>
              </a:lnSpc>
              <a:spcBef>
                <a:spcPts val="1000"/>
              </a:spcBef>
              <a:spcAft>
                <a:spcPts val="0"/>
              </a:spcAft>
              <a:buNone/>
            </a:pPr>
            <a:r>
              <a:rPr lang="en" sz="1000" dirty="0"/>
              <a:t>C) Isolating ourselves from friends and family.</a:t>
            </a:r>
            <a:endParaRPr sz="1000" dirty="0"/>
          </a:p>
          <a:p>
            <a:pPr marL="0" lvl="0" indent="0" algn="l" rtl="0">
              <a:lnSpc>
                <a:spcPct val="100000"/>
              </a:lnSpc>
              <a:spcBef>
                <a:spcPts val="1000"/>
              </a:spcBef>
              <a:spcAft>
                <a:spcPts val="1000"/>
              </a:spcAft>
              <a:buNone/>
            </a:pPr>
            <a:r>
              <a:rPr lang="en" sz="1000" dirty="0"/>
              <a:t>D) Avoiding help from organisations like Samaritans.</a:t>
            </a:r>
            <a:endParaRPr sz="1000" dirty="0"/>
          </a:p>
        </p:txBody>
      </p:sp>
      <p:sp>
        <p:nvSpPr>
          <p:cNvPr id="237" name="Google Shape;237;p26"/>
          <p:cNvSpPr txBox="1">
            <a:spLocks noGrp="1"/>
          </p:cNvSpPr>
          <p:nvPr>
            <p:ph type="subTitle" idx="2"/>
          </p:nvPr>
        </p:nvSpPr>
        <p:spPr>
          <a:xfrm>
            <a:off x="4808550" y="1838975"/>
            <a:ext cx="2630100" cy="2027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p:txBody>
      </p:sp>
      <p:sp>
        <p:nvSpPr>
          <p:cNvPr id="238" name="Google Shape;238;p26"/>
          <p:cNvSpPr txBox="1">
            <a:spLocks noGrp="1"/>
          </p:cNvSpPr>
          <p:nvPr>
            <p:ph type="subTitle" idx="3"/>
          </p:nvPr>
        </p:nvSpPr>
        <p:spPr>
          <a:xfrm>
            <a:off x="382713" y="4438000"/>
            <a:ext cx="4121400" cy="2202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000" b="1" dirty="0"/>
              <a:t>What evidence does the text provide to support the claim that the cost-of-living crisis is affecting people's mental health?</a:t>
            </a:r>
            <a:endParaRPr sz="1000" b="1" dirty="0"/>
          </a:p>
          <a:p>
            <a:pPr marL="0" lvl="0" indent="0" algn="l" rtl="0">
              <a:lnSpc>
                <a:spcPct val="100000"/>
              </a:lnSpc>
              <a:spcBef>
                <a:spcPts val="1000"/>
              </a:spcBef>
              <a:spcAft>
                <a:spcPts val="0"/>
              </a:spcAft>
              <a:buNone/>
            </a:pPr>
            <a:r>
              <a:rPr lang="en" sz="1000" dirty="0"/>
              <a:t>A) Many adults in the UK feel anxious, stressed, and hopeless </a:t>
            </a:r>
            <a:br>
              <a:rPr lang="en" sz="1000" dirty="0"/>
            </a:br>
            <a:r>
              <a:rPr lang="en" sz="1000" dirty="0"/>
              <a:t>     because of their financial situation.</a:t>
            </a:r>
            <a:endParaRPr sz="1000" dirty="0"/>
          </a:p>
          <a:p>
            <a:pPr marL="0" lvl="0" indent="0" algn="l" rtl="0">
              <a:lnSpc>
                <a:spcPct val="100000"/>
              </a:lnSpc>
              <a:spcBef>
                <a:spcPts val="1000"/>
              </a:spcBef>
              <a:spcAft>
                <a:spcPts val="0"/>
              </a:spcAft>
              <a:buNone/>
            </a:pPr>
            <a:r>
              <a:rPr lang="en" sz="1000" dirty="0"/>
              <a:t>B) The </a:t>
            </a:r>
            <a:r>
              <a:rPr lang="en-GB" sz="1000" dirty="0"/>
              <a:t>cost-of-living</a:t>
            </a:r>
            <a:r>
              <a:rPr lang="en" sz="1000" dirty="0"/>
              <a:t> crisis has been going on for more than a year.</a:t>
            </a:r>
            <a:endParaRPr sz="1000" dirty="0"/>
          </a:p>
          <a:p>
            <a:pPr marL="0" lvl="0" indent="0" algn="l" rtl="0">
              <a:lnSpc>
                <a:spcPct val="100000"/>
              </a:lnSpc>
              <a:spcBef>
                <a:spcPts val="1000"/>
              </a:spcBef>
              <a:spcAft>
                <a:spcPts val="0"/>
              </a:spcAft>
              <a:buNone/>
            </a:pPr>
            <a:r>
              <a:rPr lang="en" sz="1000" dirty="0"/>
              <a:t>C) It's important to reach out to someone we trust and not suffer in </a:t>
            </a:r>
            <a:br>
              <a:rPr lang="en" sz="1000" dirty="0"/>
            </a:br>
            <a:r>
              <a:rPr lang="en" sz="1000" dirty="0"/>
              <a:t>     silence.</a:t>
            </a:r>
            <a:endParaRPr sz="1000" dirty="0"/>
          </a:p>
          <a:p>
            <a:pPr marL="0" lvl="0" indent="0" algn="l" rtl="0">
              <a:lnSpc>
                <a:spcPct val="100000"/>
              </a:lnSpc>
              <a:spcBef>
                <a:spcPts val="1000"/>
              </a:spcBef>
              <a:spcAft>
                <a:spcPts val="1000"/>
              </a:spcAft>
              <a:buNone/>
            </a:pPr>
            <a:r>
              <a:rPr lang="en" sz="1000" dirty="0"/>
              <a:t>D) There are organisations like StepChange, National Debtline, </a:t>
            </a:r>
            <a:br>
              <a:rPr lang="en" sz="1000" dirty="0"/>
            </a:br>
            <a:r>
              <a:rPr lang="en" sz="1000" dirty="0"/>
              <a:t>     Samaritans, and CALM that can provide support.</a:t>
            </a:r>
            <a:endParaRPr sz="1000" dirty="0"/>
          </a:p>
        </p:txBody>
      </p:sp>
      <p:sp>
        <p:nvSpPr>
          <p:cNvPr id="239" name="Google Shape;239;p26"/>
          <p:cNvSpPr txBox="1">
            <a:spLocks noGrp="1"/>
          </p:cNvSpPr>
          <p:nvPr>
            <p:ph type="subTitle" idx="5"/>
          </p:nvPr>
        </p:nvSpPr>
        <p:spPr>
          <a:xfrm>
            <a:off x="382713" y="7212925"/>
            <a:ext cx="4121400" cy="2202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000" b="1" dirty="0"/>
              <a:t>What is the main idea of this passage?</a:t>
            </a:r>
            <a:endParaRPr sz="1000" b="1" dirty="0"/>
          </a:p>
          <a:p>
            <a:pPr marL="0" lvl="0" indent="0" algn="l" rtl="0">
              <a:lnSpc>
                <a:spcPct val="100000"/>
              </a:lnSpc>
              <a:spcBef>
                <a:spcPts val="1000"/>
              </a:spcBef>
              <a:spcAft>
                <a:spcPts val="0"/>
              </a:spcAft>
              <a:buNone/>
            </a:pPr>
            <a:r>
              <a:rPr lang="en" sz="1000" dirty="0"/>
              <a:t>A) The </a:t>
            </a:r>
            <a:r>
              <a:rPr lang="en-GB" sz="1000" dirty="0"/>
              <a:t>cost-of-living</a:t>
            </a:r>
            <a:r>
              <a:rPr lang="en" sz="1000" dirty="0"/>
              <a:t> crisis is causing stress and anxiety for many </a:t>
            </a:r>
            <a:br>
              <a:rPr lang="en" sz="1000" dirty="0"/>
            </a:br>
            <a:r>
              <a:rPr lang="en" sz="1000" dirty="0"/>
              <a:t>     people in the UK.</a:t>
            </a:r>
            <a:endParaRPr sz="1000" dirty="0"/>
          </a:p>
          <a:p>
            <a:pPr marL="0" lvl="0" indent="0" algn="l" rtl="0">
              <a:lnSpc>
                <a:spcPct val="100000"/>
              </a:lnSpc>
              <a:spcBef>
                <a:spcPts val="1000"/>
              </a:spcBef>
              <a:spcAft>
                <a:spcPts val="0"/>
              </a:spcAft>
              <a:buNone/>
            </a:pPr>
            <a:r>
              <a:rPr lang="en" sz="1000" dirty="0"/>
              <a:t>B) It's important to limit exposure to scary news reports, and not </a:t>
            </a:r>
            <a:br>
              <a:rPr lang="en" sz="1000" dirty="0"/>
            </a:br>
            <a:r>
              <a:rPr lang="en" sz="1000" dirty="0"/>
              <a:t>     overwork ourselves.</a:t>
            </a:r>
            <a:endParaRPr sz="1000" dirty="0"/>
          </a:p>
          <a:p>
            <a:pPr marL="0" lvl="0" indent="0" algn="l" rtl="0">
              <a:lnSpc>
                <a:spcPct val="100000"/>
              </a:lnSpc>
              <a:spcBef>
                <a:spcPts val="1000"/>
              </a:spcBef>
              <a:spcAft>
                <a:spcPts val="0"/>
              </a:spcAft>
              <a:buNone/>
            </a:pPr>
            <a:r>
              <a:rPr lang="en" sz="1000" dirty="0"/>
              <a:t>C) We should ask for help and support during difficult times.</a:t>
            </a:r>
            <a:endParaRPr sz="1000" dirty="0"/>
          </a:p>
          <a:p>
            <a:pPr marL="0" lvl="0" indent="0" algn="l" rtl="0">
              <a:lnSpc>
                <a:spcPct val="100000"/>
              </a:lnSpc>
              <a:spcBef>
                <a:spcPts val="1000"/>
              </a:spcBef>
              <a:spcAft>
                <a:spcPts val="1000"/>
              </a:spcAft>
              <a:buNone/>
            </a:pPr>
            <a:r>
              <a:rPr lang="en" sz="1000" dirty="0"/>
              <a:t>D) Supporting each other can help us get through tough times.</a:t>
            </a:r>
            <a:endParaRPr sz="1000" dirty="0"/>
          </a:p>
        </p:txBody>
      </p:sp>
      <p:sp>
        <p:nvSpPr>
          <p:cNvPr id="240" name="Google Shape;240;p26"/>
          <p:cNvSpPr txBox="1">
            <a:spLocks noGrp="1"/>
          </p:cNvSpPr>
          <p:nvPr>
            <p:ph type="subTitle" idx="4"/>
          </p:nvPr>
        </p:nvSpPr>
        <p:spPr>
          <a:xfrm>
            <a:off x="4808538" y="4613900"/>
            <a:ext cx="2630100" cy="2027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p:txBody>
      </p:sp>
      <p:sp>
        <p:nvSpPr>
          <p:cNvPr id="241" name="Google Shape;241;p26"/>
          <p:cNvSpPr txBox="1">
            <a:spLocks noGrp="1"/>
          </p:cNvSpPr>
          <p:nvPr>
            <p:ph type="subTitle" idx="6"/>
          </p:nvPr>
        </p:nvSpPr>
        <p:spPr>
          <a:xfrm>
            <a:off x="4808538" y="7388825"/>
            <a:ext cx="2630100" cy="2027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27"/>
          <p:cNvSpPr txBox="1">
            <a:spLocks noGrp="1"/>
          </p:cNvSpPr>
          <p:nvPr>
            <p:ph type="subTitle" idx="1"/>
          </p:nvPr>
        </p:nvSpPr>
        <p:spPr>
          <a:xfrm>
            <a:off x="382725" y="1756025"/>
            <a:ext cx="4121400" cy="21105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050" b="1" dirty="0"/>
              <a:t>According to the text, what is one way to protect our mental health during the </a:t>
            </a:r>
            <a:r>
              <a:rPr lang="en-GB" sz="1050" b="1" dirty="0"/>
              <a:t>cost-of-living</a:t>
            </a:r>
            <a:r>
              <a:rPr lang="en" sz="1050" b="1" dirty="0"/>
              <a:t> crisis?</a:t>
            </a:r>
            <a:endParaRPr sz="1050" b="1" dirty="0"/>
          </a:p>
          <a:p>
            <a:pPr marL="0" lvl="0" indent="0" algn="l" rtl="0">
              <a:lnSpc>
                <a:spcPct val="100000"/>
              </a:lnSpc>
              <a:spcBef>
                <a:spcPts val="1000"/>
              </a:spcBef>
              <a:spcAft>
                <a:spcPts val="0"/>
              </a:spcAft>
              <a:buNone/>
            </a:pPr>
            <a:r>
              <a:rPr lang="en" sz="1050" dirty="0"/>
              <a:t>A) Joining support groups, and reaching out to loved ones.</a:t>
            </a:r>
            <a:endParaRPr sz="1050" dirty="0"/>
          </a:p>
          <a:p>
            <a:pPr marL="0" lvl="0" indent="0" algn="l" rtl="0">
              <a:lnSpc>
                <a:spcPct val="100000"/>
              </a:lnSpc>
              <a:spcBef>
                <a:spcPts val="1000"/>
              </a:spcBef>
              <a:spcAft>
                <a:spcPts val="0"/>
              </a:spcAft>
              <a:buNone/>
            </a:pPr>
            <a:r>
              <a:rPr lang="en" sz="1050" dirty="0"/>
              <a:t>B) Ignoring bills and financial problems.</a:t>
            </a:r>
            <a:endParaRPr sz="1050" dirty="0"/>
          </a:p>
          <a:p>
            <a:pPr marL="0" lvl="0" indent="0" algn="l" rtl="0">
              <a:lnSpc>
                <a:spcPct val="100000"/>
              </a:lnSpc>
              <a:spcBef>
                <a:spcPts val="1000"/>
              </a:spcBef>
              <a:spcAft>
                <a:spcPts val="0"/>
              </a:spcAft>
              <a:buNone/>
            </a:pPr>
            <a:r>
              <a:rPr lang="en" sz="1050" dirty="0"/>
              <a:t>C) Isolating ourselves from friends and family.</a:t>
            </a:r>
            <a:endParaRPr sz="1050" dirty="0"/>
          </a:p>
          <a:p>
            <a:pPr marL="0" lvl="0" indent="0" algn="l" rtl="0">
              <a:lnSpc>
                <a:spcPct val="100000"/>
              </a:lnSpc>
              <a:spcBef>
                <a:spcPts val="1000"/>
              </a:spcBef>
              <a:spcAft>
                <a:spcPts val="1000"/>
              </a:spcAft>
              <a:buNone/>
            </a:pPr>
            <a:r>
              <a:rPr lang="en" sz="1050" dirty="0"/>
              <a:t>D) Avoiding help from organisations like Samaritans.</a:t>
            </a:r>
            <a:endParaRPr sz="1050" dirty="0"/>
          </a:p>
        </p:txBody>
      </p:sp>
      <p:sp>
        <p:nvSpPr>
          <p:cNvPr id="247" name="Google Shape;247;p27"/>
          <p:cNvSpPr txBox="1">
            <a:spLocks noGrp="1"/>
          </p:cNvSpPr>
          <p:nvPr>
            <p:ph type="subTitle" idx="2"/>
          </p:nvPr>
        </p:nvSpPr>
        <p:spPr>
          <a:xfrm>
            <a:off x="4808550" y="1838975"/>
            <a:ext cx="2630100" cy="202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8" name="Google Shape;248;p27"/>
          <p:cNvSpPr txBox="1">
            <a:spLocks noGrp="1"/>
          </p:cNvSpPr>
          <p:nvPr>
            <p:ph type="subTitle" idx="3"/>
          </p:nvPr>
        </p:nvSpPr>
        <p:spPr>
          <a:xfrm>
            <a:off x="382713" y="4438000"/>
            <a:ext cx="4121400" cy="2202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050" b="1" dirty="0"/>
              <a:t>What evidence does the text provide to support the claim that reaching out for help is important during difficult times?</a:t>
            </a:r>
            <a:endParaRPr sz="1050" b="1" dirty="0"/>
          </a:p>
          <a:p>
            <a:pPr marL="0" lvl="0" indent="0" algn="l" rtl="0">
              <a:lnSpc>
                <a:spcPct val="100000"/>
              </a:lnSpc>
              <a:spcBef>
                <a:spcPts val="1000"/>
              </a:spcBef>
              <a:spcAft>
                <a:spcPts val="0"/>
              </a:spcAft>
              <a:buNone/>
            </a:pPr>
            <a:r>
              <a:rPr lang="en" sz="1050" dirty="0"/>
              <a:t>A) Many adults in the UK feel anxious, stressed, and hopeless because of their financial situation.</a:t>
            </a:r>
            <a:endParaRPr sz="1050" dirty="0"/>
          </a:p>
          <a:p>
            <a:pPr marL="0" lvl="0" indent="0" algn="l" rtl="0">
              <a:lnSpc>
                <a:spcPct val="100000"/>
              </a:lnSpc>
              <a:spcBef>
                <a:spcPts val="1000"/>
              </a:spcBef>
              <a:spcAft>
                <a:spcPts val="0"/>
              </a:spcAft>
              <a:buNone/>
            </a:pPr>
            <a:r>
              <a:rPr lang="en" sz="1050" dirty="0"/>
              <a:t>B) The </a:t>
            </a:r>
            <a:r>
              <a:rPr lang="en-GB" sz="1050" dirty="0"/>
              <a:t>cost-of-living</a:t>
            </a:r>
            <a:r>
              <a:rPr lang="en" sz="1050" dirty="0"/>
              <a:t> crisis has been going on for more than a </a:t>
            </a:r>
            <a:br>
              <a:rPr lang="en" sz="1050" dirty="0"/>
            </a:br>
            <a:r>
              <a:rPr lang="en" sz="1050" dirty="0"/>
              <a:t>     year.</a:t>
            </a:r>
            <a:endParaRPr sz="1050" dirty="0"/>
          </a:p>
          <a:p>
            <a:pPr marL="0" lvl="0" indent="0" algn="l" rtl="0">
              <a:lnSpc>
                <a:spcPct val="100000"/>
              </a:lnSpc>
              <a:spcBef>
                <a:spcPts val="1000"/>
              </a:spcBef>
              <a:spcAft>
                <a:spcPts val="0"/>
              </a:spcAft>
              <a:buNone/>
            </a:pPr>
            <a:r>
              <a:rPr lang="en" sz="1050" dirty="0"/>
              <a:t>C) It's important to limit exposure to scary news reports and not </a:t>
            </a:r>
            <a:br>
              <a:rPr lang="en" sz="1050" dirty="0"/>
            </a:br>
            <a:r>
              <a:rPr lang="en" sz="1050" dirty="0"/>
              <a:t>     overwork ourselves.</a:t>
            </a:r>
            <a:endParaRPr sz="1050" dirty="0"/>
          </a:p>
          <a:p>
            <a:pPr marL="0" lvl="0" indent="0" algn="l" rtl="0">
              <a:lnSpc>
                <a:spcPct val="100000"/>
              </a:lnSpc>
              <a:spcBef>
                <a:spcPts val="1000"/>
              </a:spcBef>
              <a:spcAft>
                <a:spcPts val="1000"/>
              </a:spcAft>
              <a:buNone/>
            </a:pPr>
            <a:r>
              <a:rPr lang="en" sz="1050" dirty="0"/>
              <a:t>D) There are organisations like Step Change, National Debt line, </a:t>
            </a:r>
            <a:br>
              <a:rPr lang="en" sz="1050" dirty="0"/>
            </a:br>
            <a:r>
              <a:rPr lang="en" sz="1050" dirty="0"/>
              <a:t>     Samaritans, and CALM that can provide support.</a:t>
            </a:r>
            <a:endParaRPr sz="1050" dirty="0"/>
          </a:p>
        </p:txBody>
      </p:sp>
      <p:sp>
        <p:nvSpPr>
          <p:cNvPr id="249" name="Google Shape;249;p27"/>
          <p:cNvSpPr txBox="1">
            <a:spLocks noGrp="1"/>
          </p:cNvSpPr>
          <p:nvPr>
            <p:ph type="subTitle" idx="5"/>
          </p:nvPr>
        </p:nvSpPr>
        <p:spPr>
          <a:xfrm>
            <a:off x="382713" y="7212925"/>
            <a:ext cx="4121400" cy="2202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050" b="1" dirty="0"/>
              <a:t>What is the main idea of this passage?</a:t>
            </a:r>
            <a:endParaRPr sz="1050" b="1" dirty="0"/>
          </a:p>
          <a:p>
            <a:pPr marL="0" lvl="0" indent="0" algn="l" rtl="0">
              <a:lnSpc>
                <a:spcPct val="100000"/>
              </a:lnSpc>
              <a:spcBef>
                <a:spcPts val="1000"/>
              </a:spcBef>
              <a:spcAft>
                <a:spcPts val="0"/>
              </a:spcAft>
              <a:buNone/>
            </a:pPr>
            <a:r>
              <a:rPr lang="en" sz="1050" dirty="0"/>
              <a:t>A) The </a:t>
            </a:r>
            <a:r>
              <a:rPr lang="en-GB" sz="1050" dirty="0"/>
              <a:t>cost-of-living</a:t>
            </a:r>
            <a:r>
              <a:rPr lang="en" sz="1050" dirty="0"/>
              <a:t> crisis is causing stress and anxiety for many people in the UK</a:t>
            </a:r>
            <a:endParaRPr sz="1050" dirty="0"/>
          </a:p>
          <a:p>
            <a:pPr marL="0" lvl="0" indent="0" algn="l" rtl="0">
              <a:lnSpc>
                <a:spcPct val="100000"/>
              </a:lnSpc>
              <a:spcBef>
                <a:spcPts val="1000"/>
              </a:spcBef>
              <a:spcAft>
                <a:spcPts val="0"/>
              </a:spcAft>
              <a:buNone/>
            </a:pPr>
            <a:r>
              <a:rPr lang="en" sz="1050" dirty="0"/>
              <a:t>B) It's important to budget and plan our meals carefully during the </a:t>
            </a:r>
            <a:r>
              <a:rPr lang="en-GB" sz="1050" dirty="0"/>
              <a:t>cost-of-living</a:t>
            </a:r>
            <a:r>
              <a:rPr lang="en" sz="1050" dirty="0"/>
              <a:t> crisis</a:t>
            </a:r>
            <a:endParaRPr sz="1050" dirty="0"/>
          </a:p>
          <a:p>
            <a:pPr marL="0" lvl="0" indent="0" algn="l" rtl="0">
              <a:lnSpc>
                <a:spcPct val="100000"/>
              </a:lnSpc>
              <a:spcBef>
                <a:spcPts val="1000"/>
              </a:spcBef>
              <a:spcAft>
                <a:spcPts val="0"/>
              </a:spcAft>
              <a:buNone/>
            </a:pPr>
            <a:r>
              <a:rPr lang="en" sz="1050" dirty="0"/>
              <a:t>C) We should ask for help and support during difficult times</a:t>
            </a:r>
            <a:endParaRPr sz="1050" dirty="0"/>
          </a:p>
          <a:p>
            <a:pPr marL="0" lvl="0" indent="0" algn="l" rtl="0">
              <a:lnSpc>
                <a:spcPct val="100000"/>
              </a:lnSpc>
              <a:spcBef>
                <a:spcPts val="1000"/>
              </a:spcBef>
              <a:spcAft>
                <a:spcPts val="1000"/>
              </a:spcAft>
              <a:buNone/>
            </a:pPr>
            <a:r>
              <a:rPr lang="en" sz="1050" dirty="0"/>
              <a:t>D) Supporting each other can help us get through tough times</a:t>
            </a:r>
            <a:endParaRPr sz="1050" dirty="0"/>
          </a:p>
        </p:txBody>
      </p:sp>
      <p:sp>
        <p:nvSpPr>
          <p:cNvPr id="250" name="Google Shape;250;p27"/>
          <p:cNvSpPr txBox="1">
            <a:spLocks noGrp="1"/>
          </p:cNvSpPr>
          <p:nvPr>
            <p:ph type="subTitle" idx="4"/>
          </p:nvPr>
        </p:nvSpPr>
        <p:spPr>
          <a:xfrm>
            <a:off x="4808538" y="4613900"/>
            <a:ext cx="2630100" cy="202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1" name="Google Shape;251;p27"/>
          <p:cNvSpPr txBox="1">
            <a:spLocks noGrp="1"/>
          </p:cNvSpPr>
          <p:nvPr>
            <p:ph type="subTitle" idx="6"/>
          </p:nvPr>
        </p:nvSpPr>
        <p:spPr>
          <a:xfrm>
            <a:off x="4808538" y="7388825"/>
            <a:ext cx="2630100" cy="202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 name="Rectangle 1">
            <a:extLst>
              <a:ext uri="{FF2B5EF4-FFF2-40B4-BE49-F238E27FC236}">
                <a16:creationId xmlns:a16="http://schemas.microsoft.com/office/drawing/2014/main" id="{CB698555-9F7D-085E-DD2E-056A5252573B}"/>
              </a:ext>
            </a:extLst>
          </p:cNvPr>
          <p:cNvSpPr/>
          <p:nvPr/>
        </p:nvSpPr>
        <p:spPr>
          <a:xfrm>
            <a:off x="2476500" y="-7924800"/>
            <a:ext cx="1409700" cy="4191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TotalTime>
  <Words>1486</Words>
  <Application>Microsoft Office PowerPoint</Application>
  <PresentationFormat>Custom</PresentationFormat>
  <Paragraphs>91</Paragraphs>
  <Slides>13</Slides>
  <Notes>12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Franklin Gothic</vt:lpstr>
      <vt:lpstr>Nunito</vt:lpstr>
      <vt:lpstr>Tilt Warp</vt:lpstr>
      <vt:lpstr>Simple Light</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Greg Withnail</cp:lastModifiedBy>
  <cp:revision>8</cp:revision>
  <dcterms:modified xsi:type="dcterms:W3CDTF">2023-12-16T13:48:21Z</dcterms:modified>
</cp:coreProperties>
</file>