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14"/>
  </p:notesMasterIdLst>
  <p:sldIdLst>
    <p:sldId id="256" r:id="rId3"/>
    <p:sldId id="267" r:id="rId4"/>
    <p:sldId id="257" r:id="rId5"/>
    <p:sldId id="258" r:id="rId6"/>
    <p:sldId id="259" r:id="rId7"/>
    <p:sldId id="260" r:id="rId8"/>
    <p:sldId id="261" r:id="rId9"/>
    <p:sldId id="262" r:id="rId10"/>
    <p:sldId id="263" r:id="rId11"/>
    <p:sldId id="264" r:id="rId12"/>
    <p:sldId id="265" r:id="rId13"/>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2E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D6E627-5989-44EF-AB5F-20E80834773C}">
  <a:tblStyle styleId="{17D6E627-5989-44EF-AB5F-20E80834773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snapToGrid="0">
      <p:cViewPr varScale="1">
        <p:scale>
          <a:sx n="67" d="100"/>
          <a:sy n="67" d="100"/>
        </p:scale>
        <p:origin x="3162" y="66"/>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40eb400fc7_0_242: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40eb400fc7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SLIDES_API2030178603_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SLIDES_API2030178603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40eb400fc7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240eb400fc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4fc2365ebe_0_5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24fc2365ebe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601ad9891c_0_41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601ad9891c_0_4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400" b="1">
              <a:solidFill>
                <a:srgbClr val="544ACA"/>
              </a:solidFill>
              <a:latin typeface="Franklin Gothic"/>
              <a:ea typeface="Franklin Gothic"/>
              <a:cs typeface="Franklin Gothic"/>
              <a:sym typeface="Franklin Gothic"/>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40eb400fc7_0_1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40eb400fc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SLIDES_API2030178603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SLIDES_API203017860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240eb400fc7_0_2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240eb400fc7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240eb400fc7_0_3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240eb400fc7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SLIDES_API2030178603_1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SLIDES_API2030178603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ead &amp; Summarize - First, Then, Last">
  <p:cSld name="TITLE_1_1">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1" name="Google Shape;11;p2"/>
          <p:cNvSpPr/>
          <p:nvPr/>
        </p:nvSpPr>
        <p:spPr>
          <a:xfrm>
            <a:off x="128775" y="931063"/>
            <a:ext cx="5269200" cy="86334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subTitle" idx="1"/>
          </p:nvPr>
        </p:nvSpPr>
        <p:spPr>
          <a:xfrm>
            <a:off x="291875" y="1073538"/>
            <a:ext cx="4943100" cy="83562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3" name="Google Shape;13;p2"/>
          <p:cNvSpPr/>
          <p:nvPr/>
        </p:nvSpPr>
        <p:spPr>
          <a:xfrm>
            <a:off x="5533963" y="998350"/>
            <a:ext cx="2042100" cy="42102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I notice…</a:t>
            </a:r>
            <a:endParaRPr b="1" dirty="0">
              <a:solidFill>
                <a:schemeClr val="bg1"/>
              </a:solidFill>
              <a:latin typeface="Nunito"/>
              <a:ea typeface="Nunito"/>
              <a:cs typeface="Nunito"/>
              <a:sym typeface="Nunito"/>
            </a:endParaRPr>
          </a:p>
        </p:txBody>
      </p:sp>
      <p:sp>
        <p:nvSpPr>
          <p:cNvPr id="14" name="Google Shape;14;p2"/>
          <p:cNvSpPr txBox="1">
            <a:spLocks noGrp="1"/>
          </p:cNvSpPr>
          <p:nvPr>
            <p:ph type="subTitle" idx="2"/>
          </p:nvPr>
        </p:nvSpPr>
        <p:spPr>
          <a:xfrm>
            <a:off x="5660563" y="1341375"/>
            <a:ext cx="1788900" cy="37158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 name="Google Shape;15;p2"/>
          <p:cNvSpPr txBox="1"/>
          <p:nvPr/>
        </p:nvSpPr>
        <p:spPr>
          <a:xfrm>
            <a:off x="80525" y="97575"/>
            <a:ext cx="75438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300">
                <a:latin typeface="Tilt Warp"/>
                <a:ea typeface="Tilt Warp"/>
                <a:cs typeface="Tilt Warp"/>
                <a:sym typeface="Tilt Warp"/>
              </a:rPr>
              <a:t>Read &amp; Summarize</a:t>
            </a:r>
            <a:endParaRPr sz="3300">
              <a:latin typeface="Tilt Warp"/>
              <a:ea typeface="Tilt Warp"/>
              <a:cs typeface="Tilt Warp"/>
              <a:sym typeface="Tilt Warp"/>
            </a:endParaRPr>
          </a:p>
        </p:txBody>
      </p:sp>
      <p:sp>
        <p:nvSpPr>
          <p:cNvPr id="16" name="Google Shape;16;p2"/>
          <p:cNvSpPr/>
          <p:nvPr/>
        </p:nvSpPr>
        <p:spPr>
          <a:xfrm>
            <a:off x="5533963" y="5286976"/>
            <a:ext cx="2042100" cy="42102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I wonder…</a:t>
            </a:r>
            <a:endParaRPr b="1" dirty="0">
              <a:solidFill>
                <a:schemeClr val="bg1"/>
              </a:solidFill>
              <a:latin typeface="Nunito"/>
              <a:ea typeface="Nunito"/>
              <a:cs typeface="Nunito"/>
              <a:sym typeface="Nunito"/>
            </a:endParaRPr>
          </a:p>
        </p:txBody>
      </p:sp>
      <p:sp>
        <p:nvSpPr>
          <p:cNvPr id="17" name="Google Shape;17;p2"/>
          <p:cNvSpPr txBox="1">
            <a:spLocks noGrp="1"/>
          </p:cNvSpPr>
          <p:nvPr>
            <p:ph type="subTitle" idx="3"/>
          </p:nvPr>
        </p:nvSpPr>
        <p:spPr>
          <a:xfrm>
            <a:off x="5668963" y="5677149"/>
            <a:ext cx="1788900" cy="37158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2"/>
          <p:cNvSpPr txBox="1"/>
          <p:nvPr/>
        </p:nvSpPr>
        <p:spPr>
          <a:xfrm>
            <a:off x="132775" y="580950"/>
            <a:ext cx="75354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a:latin typeface="Nunito"/>
                <a:ea typeface="Nunito"/>
                <a:cs typeface="Nunito"/>
                <a:sym typeface="Nunito"/>
              </a:rPr>
              <a:t>Instructions</a:t>
            </a:r>
            <a:r>
              <a:rPr lang="en" sz="1200">
                <a:latin typeface="Nunito"/>
                <a:ea typeface="Nunito"/>
                <a:cs typeface="Nunito"/>
                <a:sym typeface="Nunito"/>
              </a:rPr>
              <a:t>: Read the passage below. Take notes on what your notice and what you wonder. </a:t>
            </a:r>
            <a:endParaRPr sz="1200">
              <a:latin typeface="Nunito"/>
              <a:ea typeface="Nunito"/>
              <a:cs typeface="Nunito"/>
              <a:sym typeface="Nunito"/>
            </a:endParaRPr>
          </a:p>
        </p:txBody>
      </p:sp>
      <p:pic>
        <p:nvPicPr>
          <p:cNvPr id="19" name="Google Shape;19;p2"/>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20" name="Google Shape;20;p2"/>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7"/>
        <p:cNvGrpSpPr/>
        <p:nvPr/>
      </p:nvGrpSpPr>
      <p:grpSpPr>
        <a:xfrm>
          <a:off x="0" y="0"/>
          <a:ext cx="0" cy="0"/>
          <a:chOff x="0" y="0"/>
          <a:chExt cx="0" cy="0"/>
        </a:xfrm>
      </p:grpSpPr>
      <p:sp>
        <p:nvSpPr>
          <p:cNvPr id="148" name="Google Shape;148;p12"/>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9" name="Google Shape;149;p12"/>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50" name="Google Shape;150;p12"/>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51" name="Google Shape;151;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2"/>
        <p:cNvGrpSpPr/>
        <p:nvPr/>
      </p:nvGrpSpPr>
      <p:grpSpPr>
        <a:xfrm>
          <a:off x="0" y="0"/>
          <a:ext cx="0" cy="0"/>
          <a:chOff x="0" y="0"/>
          <a:chExt cx="0" cy="0"/>
        </a:xfrm>
      </p:grpSpPr>
      <p:sp>
        <p:nvSpPr>
          <p:cNvPr id="153" name="Google Shape;153;p13"/>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4" name="Google Shape;154;p1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55"/>
        <p:cNvGrpSpPr/>
        <p:nvPr/>
      </p:nvGrpSpPr>
      <p:grpSpPr>
        <a:xfrm>
          <a:off x="0" y="0"/>
          <a:ext cx="0" cy="0"/>
          <a:chOff x="0" y="0"/>
          <a:chExt cx="0" cy="0"/>
        </a:xfrm>
      </p:grpSpPr>
      <p:sp>
        <p:nvSpPr>
          <p:cNvPr id="156" name="Google Shape;156;p14"/>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57" name="Google Shape;157;p14"/>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58" name="Google Shape;158;p1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59"/>
        <p:cNvGrpSpPr/>
        <p:nvPr/>
      </p:nvGrpSpPr>
      <p:grpSpPr>
        <a:xfrm>
          <a:off x="0" y="0"/>
          <a:ext cx="0" cy="0"/>
          <a:chOff x="0" y="0"/>
          <a:chExt cx="0" cy="0"/>
        </a:xfrm>
      </p:grpSpPr>
      <p:sp>
        <p:nvSpPr>
          <p:cNvPr id="160" name="Google Shape;160;p15"/>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61" name="Google Shape;161;p1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62"/>
        <p:cNvGrpSpPr/>
        <p:nvPr/>
      </p:nvGrpSpPr>
      <p:grpSpPr>
        <a:xfrm>
          <a:off x="0" y="0"/>
          <a:ext cx="0" cy="0"/>
          <a:chOff x="0" y="0"/>
          <a:chExt cx="0" cy="0"/>
        </a:xfrm>
      </p:grpSpPr>
      <p:sp>
        <p:nvSpPr>
          <p:cNvPr id="163" name="Google Shape;163;p16"/>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6"/>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65" name="Google Shape;165;p16"/>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66" name="Google Shape;166;p16"/>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67" name="Google Shape;167;p1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68"/>
        <p:cNvGrpSpPr/>
        <p:nvPr/>
      </p:nvGrpSpPr>
      <p:grpSpPr>
        <a:xfrm>
          <a:off x="0" y="0"/>
          <a:ext cx="0" cy="0"/>
          <a:chOff x="0" y="0"/>
          <a:chExt cx="0" cy="0"/>
        </a:xfrm>
      </p:grpSpPr>
      <p:sp>
        <p:nvSpPr>
          <p:cNvPr id="169" name="Google Shape;169;p17"/>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170" name="Google Shape;170;p1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71"/>
        <p:cNvGrpSpPr/>
        <p:nvPr/>
      </p:nvGrpSpPr>
      <p:grpSpPr>
        <a:xfrm>
          <a:off x="0" y="0"/>
          <a:ext cx="0" cy="0"/>
          <a:chOff x="0" y="0"/>
          <a:chExt cx="0" cy="0"/>
        </a:xfrm>
      </p:grpSpPr>
      <p:sp>
        <p:nvSpPr>
          <p:cNvPr id="172" name="Google Shape;172;p18"/>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73" name="Google Shape;173;p18"/>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174" name="Google Shape;174;p1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5"/>
        <p:cNvGrpSpPr/>
        <p:nvPr/>
      </p:nvGrpSpPr>
      <p:grpSpPr>
        <a:xfrm>
          <a:off x="0" y="0"/>
          <a:ext cx="0" cy="0"/>
          <a:chOff x="0" y="0"/>
          <a:chExt cx="0" cy="0"/>
        </a:xfrm>
      </p:grpSpPr>
      <p:sp>
        <p:nvSpPr>
          <p:cNvPr id="176" name="Google Shape;176;p1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ead &amp; Summarize - First, Then, Last 1 1">
  <p:cSld name="TITLE_1_1_1_3">
    <p:spTree>
      <p:nvGrpSpPr>
        <p:cNvPr id="1" name="Shape 21"/>
        <p:cNvGrpSpPr/>
        <p:nvPr/>
      </p:nvGrpSpPr>
      <p:grpSpPr>
        <a:xfrm>
          <a:off x="0" y="0"/>
          <a:ext cx="0" cy="0"/>
          <a:chOff x="0" y="0"/>
          <a:chExt cx="0" cy="0"/>
        </a:xfrm>
      </p:grpSpPr>
      <p:sp>
        <p:nvSpPr>
          <p:cNvPr id="22" name="Google Shape;22;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3" name="Google Shape;23;p3"/>
          <p:cNvPicPr preferRelativeResize="0"/>
          <p:nvPr/>
        </p:nvPicPr>
        <p:blipFill>
          <a:blip r:embed="rId2">
            <a:alphaModFix/>
          </a:blip>
          <a:stretch>
            <a:fillRect/>
          </a:stretch>
        </p:blipFill>
        <p:spPr>
          <a:xfrm>
            <a:off x="85925" y="9781446"/>
            <a:ext cx="220250" cy="220250"/>
          </a:xfrm>
          <a:prstGeom prst="rect">
            <a:avLst/>
          </a:prstGeom>
          <a:noFill/>
          <a:ln>
            <a:noFill/>
          </a:ln>
        </p:spPr>
      </p:pic>
      <p:sp>
        <p:nvSpPr>
          <p:cNvPr id="24" name="Google Shape;24;p3"/>
          <p:cNvSpPr txBox="1"/>
          <p:nvPr/>
        </p:nvSpPr>
        <p:spPr>
          <a:xfrm>
            <a:off x="252975" y="97222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
        <p:nvSpPr>
          <p:cNvPr id="25" name="Google Shape;25;p3"/>
          <p:cNvSpPr txBox="1"/>
          <p:nvPr/>
        </p:nvSpPr>
        <p:spPr>
          <a:xfrm>
            <a:off x="26550" y="44925"/>
            <a:ext cx="77193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400">
                <a:latin typeface="Tilt Warp"/>
                <a:ea typeface="Tilt Warp"/>
                <a:cs typeface="Tilt Warp"/>
                <a:sym typeface="Tilt Warp"/>
              </a:rPr>
              <a:t>Text to Text, Text to Self, Text to World</a:t>
            </a:r>
            <a:endParaRPr sz="2400">
              <a:latin typeface="Tilt Warp"/>
              <a:ea typeface="Tilt Warp"/>
              <a:cs typeface="Tilt Warp"/>
              <a:sym typeface="Tilt Warp"/>
            </a:endParaRPr>
          </a:p>
        </p:txBody>
      </p:sp>
      <p:sp>
        <p:nvSpPr>
          <p:cNvPr id="26" name="Google Shape;26;p3"/>
          <p:cNvSpPr txBox="1"/>
          <p:nvPr/>
        </p:nvSpPr>
        <p:spPr>
          <a:xfrm>
            <a:off x="115050" y="375875"/>
            <a:ext cx="7542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Nunito"/>
                <a:ea typeface="Nunito"/>
                <a:cs typeface="Nunito"/>
                <a:sym typeface="Nunito"/>
              </a:rPr>
              <a:t>Instructions</a:t>
            </a:r>
            <a:r>
              <a:rPr lang="en">
                <a:latin typeface="Nunito"/>
                <a:ea typeface="Nunito"/>
                <a:cs typeface="Nunito"/>
                <a:sym typeface="Nunito"/>
              </a:rPr>
              <a:t>: Pick one character from the reading and identify what the character hears, smells, sees, touches, and tastes. </a:t>
            </a:r>
            <a:endParaRPr>
              <a:latin typeface="Nunito"/>
              <a:ea typeface="Nunito"/>
              <a:cs typeface="Nunito"/>
              <a:sym typeface="Nunito"/>
            </a:endParaRPr>
          </a:p>
        </p:txBody>
      </p:sp>
      <p:graphicFrame>
        <p:nvGraphicFramePr>
          <p:cNvPr id="27" name="Google Shape;27;p3"/>
          <p:cNvGraphicFramePr/>
          <p:nvPr>
            <p:extLst>
              <p:ext uri="{D42A27DB-BD31-4B8C-83A1-F6EECF244321}">
                <p14:modId xmlns:p14="http://schemas.microsoft.com/office/powerpoint/2010/main" val="1389232371"/>
              </p:ext>
            </p:extLst>
          </p:nvPr>
        </p:nvGraphicFramePr>
        <p:xfrm>
          <a:off x="268175" y="2089100"/>
          <a:ext cx="7235975" cy="7604325"/>
        </p:xfrm>
        <a:graphic>
          <a:graphicData uri="http://schemas.openxmlformats.org/drawingml/2006/table">
            <a:tbl>
              <a:tblPr>
                <a:noFill/>
                <a:tableStyleId>{17D6E627-5989-44EF-AB5F-20E80834773C}</a:tableStyleId>
              </a:tblPr>
              <a:tblGrid>
                <a:gridCol w="1743700">
                  <a:extLst>
                    <a:ext uri="{9D8B030D-6E8A-4147-A177-3AD203B41FA5}">
                      <a16:colId xmlns:a16="http://schemas.microsoft.com/office/drawing/2014/main" val="20000"/>
                    </a:ext>
                  </a:extLst>
                </a:gridCol>
                <a:gridCol w="5492275">
                  <a:extLst>
                    <a:ext uri="{9D8B030D-6E8A-4147-A177-3AD203B41FA5}">
                      <a16:colId xmlns:a16="http://schemas.microsoft.com/office/drawing/2014/main" val="20001"/>
                    </a:ext>
                  </a:extLst>
                </a:gridCol>
              </a:tblGrid>
              <a:tr h="2534775">
                <a:tc>
                  <a:txBody>
                    <a:bodyPr/>
                    <a:lstStyle/>
                    <a:p>
                      <a:pPr marL="0" lvl="0" indent="0" algn="ctr" rtl="0">
                        <a:spcBef>
                          <a:spcPts val="0"/>
                        </a:spcBef>
                        <a:spcAft>
                          <a:spcPts val="0"/>
                        </a:spcAft>
                        <a:buNone/>
                      </a:pPr>
                      <a:r>
                        <a:rPr lang="en" sz="1800" dirty="0">
                          <a:solidFill>
                            <a:schemeClr val="bg1"/>
                          </a:solidFill>
                          <a:latin typeface="Tilt Warp"/>
                          <a:ea typeface="Tilt Warp"/>
                          <a:cs typeface="Tilt Warp"/>
                          <a:sym typeface="Tilt Warp"/>
                        </a:rPr>
                        <a:t>Text to Text</a:t>
                      </a:r>
                      <a:endParaRPr sz="1800"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“It reminds me of the story…”</a:t>
                      </a:r>
                      <a:endParaRPr sz="1800" dirty="0">
                        <a:solidFill>
                          <a:schemeClr val="bg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a:txBody>
                    <a:bodyPr/>
                    <a:lstStyle/>
                    <a:p>
                      <a:pPr marL="0" lvl="0" indent="0" algn="ctr" rtl="0">
                        <a:spcBef>
                          <a:spcPts val="0"/>
                        </a:spcBef>
                        <a:spcAft>
                          <a:spcPts val="0"/>
                        </a:spcAft>
                        <a:buNone/>
                      </a:pPr>
                      <a:endParaRPr sz="1500">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ECFDF5"/>
                    </a:solidFill>
                  </a:tcPr>
                </a:tc>
                <a:extLst>
                  <a:ext uri="{0D108BD9-81ED-4DB2-BD59-A6C34878D82A}">
                    <a16:rowId xmlns:a16="http://schemas.microsoft.com/office/drawing/2014/main" val="10000"/>
                  </a:ext>
                </a:extLst>
              </a:tr>
              <a:tr h="2534775">
                <a:tc>
                  <a:txBody>
                    <a:bodyPr/>
                    <a:lstStyle/>
                    <a:p>
                      <a:pPr marL="0" lvl="0" indent="0" algn="ctr" rtl="0">
                        <a:spcBef>
                          <a:spcPts val="0"/>
                        </a:spcBef>
                        <a:spcAft>
                          <a:spcPts val="0"/>
                        </a:spcAft>
                        <a:buNone/>
                      </a:pPr>
                      <a:r>
                        <a:rPr lang="en" sz="1800" dirty="0">
                          <a:solidFill>
                            <a:schemeClr val="bg1"/>
                          </a:solidFill>
                          <a:latin typeface="Tilt Warp"/>
                          <a:ea typeface="Tilt Warp"/>
                          <a:cs typeface="Tilt Warp"/>
                          <a:sym typeface="Tilt Warp"/>
                        </a:rPr>
                        <a:t>Text to Self </a:t>
                      </a:r>
                      <a:endParaRPr sz="1800"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“It reminds me of when I…”</a:t>
                      </a:r>
                      <a:endParaRPr sz="1800" dirty="0">
                        <a:solidFill>
                          <a:schemeClr val="bg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a:txBody>
                    <a:bodyPr/>
                    <a:lstStyle/>
                    <a:p>
                      <a:pPr marL="0" lvl="0" indent="0" algn="ctr" rtl="0">
                        <a:spcBef>
                          <a:spcPts val="0"/>
                        </a:spcBef>
                        <a:spcAft>
                          <a:spcPts val="0"/>
                        </a:spcAft>
                        <a:buNone/>
                      </a:pPr>
                      <a:endParaRPr sz="1500" dirty="0">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extLst>
                  <a:ext uri="{0D108BD9-81ED-4DB2-BD59-A6C34878D82A}">
                    <a16:rowId xmlns:a16="http://schemas.microsoft.com/office/drawing/2014/main" val="10001"/>
                  </a:ext>
                </a:extLst>
              </a:tr>
              <a:tr h="2534775">
                <a:tc>
                  <a:txBody>
                    <a:bodyPr/>
                    <a:lstStyle/>
                    <a:p>
                      <a:pPr marL="0" lvl="0" indent="0" algn="ctr" rtl="0">
                        <a:spcBef>
                          <a:spcPts val="0"/>
                        </a:spcBef>
                        <a:spcAft>
                          <a:spcPts val="0"/>
                        </a:spcAft>
                        <a:buNone/>
                      </a:pPr>
                      <a:r>
                        <a:rPr lang="en" sz="1800" dirty="0">
                          <a:solidFill>
                            <a:schemeClr val="bg1"/>
                          </a:solidFill>
                          <a:latin typeface="Tilt Warp"/>
                          <a:ea typeface="Tilt Warp"/>
                          <a:cs typeface="Tilt Warp"/>
                          <a:sym typeface="Tilt Warp"/>
                        </a:rPr>
                        <a:t>Text to World</a:t>
                      </a:r>
                      <a:endParaRPr sz="1800"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“It reminds me of something in the world…” </a:t>
                      </a:r>
                      <a:r>
                        <a:rPr lang="en" sz="1800" dirty="0">
                          <a:solidFill>
                            <a:schemeClr val="bg1"/>
                          </a:solidFill>
                          <a:latin typeface="Tilt Warp"/>
                          <a:ea typeface="Tilt Warp"/>
                          <a:cs typeface="Tilt Warp"/>
                          <a:sym typeface="Tilt Warp"/>
                        </a:rPr>
                        <a:t> </a:t>
                      </a:r>
                      <a:endParaRPr sz="18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a:txBody>
                    <a:bodyPr/>
                    <a:lstStyle/>
                    <a:p>
                      <a:pPr marL="0" lvl="0" indent="0" algn="ctr" rtl="0">
                        <a:spcBef>
                          <a:spcPts val="0"/>
                        </a:spcBef>
                        <a:spcAft>
                          <a:spcPts val="0"/>
                        </a:spcAft>
                        <a:buNone/>
                      </a:pPr>
                      <a:endParaRPr sz="1500" dirty="0">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extLst>
                  <a:ext uri="{0D108BD9-81ED-4DB2-BD59-A6C34878D82A}">
                    <a16:rowId xmlns:a16="http://schemas.microsoft.com/office/drawing/2014/main" val="10002"/>
                  </a:ext>
                </a:extLst>
              </a:tr>
            </a:tbl>
          </a:graphicData>
        </a:graphic>
      </p:graphicFrame>
      <p:sp>
        <p:nvSpPr>
          <p:cNvPr id="28" name="Google Shape;28;p3"/>
          <p:cNvSpPr txBox="1"/>
          <p:nvPr/>
        </p:nvSpPr>
        <p:spPr>
          <a:xfrm>
            <a:off x="199175" y="979275"/>
            <a:ext cx="7374000" cy="1021800"/>
          </a:xfrm>
          <a:prstGeom prst="rect">
            <a:avLst/>
          </a:prstGeom>
          <a:solidFill>
            <a:srgbClr val="C92E18"/>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Reading </a:t>
            </a:r>
            <a:endParaRPr dirty="0">
              <a:solidFill>
                <a:schemeClr val="bg1"/>
              </a:solidFill>
              <a:latin typeface="Tilt Warp"/>
              <a:ea typeface="Tilt Warp"/>
              <a:cs typeface="Tilt Warp"/>
              <a:sym typeface="Tilt Warp"/>
            </a:endParaRPr>
          </a:p>
          <a:p>
            <a:pPr marL="0" lvl="0" indent="0" algn="l" rtl="0">
              <a:spcBef>
                <a:spcPts val="0"/>
              </a:spcBef>
              <a:spcAft>
                <a:spcPts val="0"/>
              </a:spcAft>
              <a:buNone/>
            </a:pPr>
            <a:r>
              <a:rPr lang="en" dirty="0">
                <a:solidFill>
                  <a:schemeClr val="bg1"/>
                </a:solidFill>
                <a:latin typeface="Tilt Warp"/>
                <a:ea typeface="Tilt Warp"/>
                <a:cs typeface="Tilt Warp"/>
                <a:sym typeface="Tilt Warp"/>
              </a:rPr>
              <a:t>Summary</a:t>
            </a:r>
            <a:endParaRPr dirty="0">
              <a:solidFill>
                <a:schemeClr val="bg1"/>
              </a:solidFill>
              <a:latin typeface="Tilt Warp"/>
              <a:ea typeface="Tilt Warp"/>
              <a:cs typeface="Tilt Warp"/>
              <a:sym typeface="Tilt Warp"/>
            </a:endParaRPr>
          </a:p>
        </p:txBody>
      </p:sp>
      <p:sp>
        <p:nvSpPr>
          <p:cNvPr id="29" name="Google Shape;29;p3"/>
          <p:cNvSpPr txBox="1">
            <a:spLocks noGrp="1"/>
          </p:cNvSpPr>
          <p:nvPr>
            <p:ph type="subTitle" idx="1"/>
          </p:nvPr>
        </p:nvSpPr>
        <p:spPr>
          <a:xfrm>
            <a:off x="1161850" y="1057125"/>
            <a:ext cx="6273300" cy="8661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a:spcBef>
                <a:spcPts val="0"/>
              </a:spcBef>
              <a:spcAft>
                <a:spcPts val="0"/>
              </a:spcAft>
              <a:buSzPts val="1200"/>
              <a:buFont typeface="Nunito"/>
              <a:buNone/>
              <a:defRPr sz="1200">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30" name="Google Shape;30;p3"/>
          <p:cNvPicPr preferRelativeResize="0"/>
          <p:nvPr/>
        </p:nvPicPr>
        <p:blipFill>
          <a:blip r:embed="rId3">
            <a:alphaModFix/>
          </a:blip>
          <a:stretch>
            <a:fillRect/>
          </a:stretch>
        </p:blipFill>
        <p:spPr>
          <a:xfrm>
            <a:off x="662763" y="3302713"/>
            <a:ext cx="1021800" cy="1021800"/>
          </a:xfrm>
          <a:prstGeom prst="rect">
            <a:avLst/>
          </a:prstGeom>
          <a:noFill/>
          <a:ln>
            <a:noFill/>
          </a:ln>
        </p:spPr>
      </p:pic>
      <p:pic>
        <p:nvPicPr>
          <p:cNvPr id="31" name="Google Shape;31;p3"/>
          <p:cNvPicPr preferRelativeResize="0"/>
          <p:nvPr/>
        </p:nvPicPr>
        <p:blipFill>
          <a:blip r:embed="rId4">
            <a:alphaModFix/>
          </a:blip>
          <a:stretch>
            <a:fillRect/>
          </a:stretch>
        </p:blipFill>
        <p:spPr>
          <a:xfrm>
            <a:off x="610838" y="5715800"/>
            <a:ext cx="1125650" cy="1125650"/>
          </a:xfrm>
          <a:prstGeom prst="rect">
            <a:avLst/>
          </a:prstGeom>
          <a:noFill/>
          <a:ln>
            <a:noFill/>
          </a:ln>
        </p:spPr>
      </p:pic>
      <p:pic>
        <p:nvPicPr>
          <p:cNvPr id="32" name="Google Shape;32;p3"/>
          <p:cNvPicPr preferRelativeResize="0"/>
          <p:nvPr/>
        </p:nvPicPr>
        <p:blipFill>
          <a:blip r:embed="rId5">
            <a:alphaModFix/>
          </a:blip>
          <a:stretch>
            <a:fillRect/>
          </a:stretch>
        </p:blipFill>
        <p:spPr>
          <a:xfrm>
            <a:off x="662773" y="8472825"/>
            <a:ext cx="1021775" cy="1021775"/>
          </a:xfrm>
          <a:prstGeom prst="rect">
            <a:avLst/>
          </a:prstGeom>
          <a:noFill/>
          <a:ln>
            <a:noFill/>
          </a:ln>
        </p:spPr>
      </p:pic>
      <p:sp>
        <p:nvSpPr>
          <p:cNvPr id="33" name="Google Shape;33;p3"/>
          <p:cNvSpPr txBox="1">
            <a:spLocks noGrp="1"/>
          </p:cNvSpPr>
          <p:nvPr>
            <p:ph type="subTitle" idx="2"/>
          </p:nvPr>
        </p:nvSpPr>
        <p:spPr>
          <a:xfrm>
            <a:off x="2124538" y="2202525"/>
            <a:ext cx="5310600" cy="23070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3"/>
          <p:cNvSpPr txBox="1">
            <a:spLocks noGrp="1"/>
          </p:cNvSpPr>
          <p:nvPr>
            <p:ph type="subTitle" idx="3"/>
          </p:nvPr>
        </p:nvSpPr>
        <p:spPr>
          <a:xfrm>
            <a:off x="2124538" y="4737763"/>
            <a:ext cx="5310600" cy="23070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3"/>
          <p:cNvSpPr txBox="1">
            <a:spLocks noGrp="1"/>
          </p:cNvSpPr>
          <p:nvPr>
            <p:ph type="subTitle" idx="4"/>
          </p:nvPr>
        </p:nvSpPr>
        <p:spPr>
          <a:xfrm>
            <a:off x="2124538" y="7273013"/>
            <a:ext cx="5310600" cy="23070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Key Vocabulary 1">
  <p:cSld name="BIG_NUMBER">
    <p:spTree>
      <p:nvGrpSpPr>
        <p:cNvPr id="1" name="Shape 36"/>
        <p:cNvGrpSpPr/>
        <p:nvPr/>
      </p:nvGrpSpPr>
      <p:grpSpPr>
        <a:xfrm>
          <a:off x="0" y="0"/>
          <a:ext cx="0" cy="0"/>
          <a:chOff x="0" y="0"/>
          <a:chExt cx="0" cy="0"/>
        </a:xfrm>
      </p:grpSpPr>
      <p:sp>
        <p:nvSpPr>
          <p:cNvPr id="37" name="Google Shape;37;p4"/>
          <p:cNvSpPr/>
          <p:nvPr/>
        </p:nvSpPr>
        <p:spPr>
          <a:xfrm>
            <a:off x="233850" y="1294750"/>
            <a:ext cx="19842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38" name="Google Shape;38;p4"/>
          <p:cNvSpPr txBox="1"/>
          <p:nvPr/>
        </p:nvSpPr>
        <p:spPr>
          <a:xfrm>
            <a:off x="302925" y="1604880"/>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39" name="Google Shape;39;p4"/>
          <p:cNvSpPr/>
          <p:nvPr/>
        </p:nvSpPr>
        <p:spPr>
          <a:xfrm>
            <a:off x="2323650" y="1294750"/>
            <a:ext cx="23583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40" name="Google Shape;40;p4"/>
          <p:cNvSpPr txBox="1"/>
          <p:nvPr/>
        </p:nvSpPr>
        <p:spPr>
          <a:xfrm>
            <a:off x="2389750" y="1604880"/>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41" name="Google Shape;41;p4"/>
          <p:cNvSpPr/>
          <p:nvPr/>
        </p:nvSpPr>
        <p:spPr>
          <a:xfrm>
            <a:off x="4787550" y="1294750"/>
            <a:ext cx="27510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An Image to Represent It:</a:t>
            </a:r>
            <a:endParaRPr dirty="0">
              <a:solidFill>
                <a:schemeClr val="bg1"/>
              </a:solidFill>
              <a:latin typeface="Tilt Warp"/>
              <a:ea typeface="Tilt Warp"/>
              <a:cs typeface="Tilt Warp"/>
              <a:sym typeface="Tilt Warp"/>
            </a:endParaRPr>
          </a:p>
        </p:txBody>
      </p:sp>
      <p:sp>
        <p:nvSpPr>
          <p:cNvPr id="42" name="Google Shape;42;p4"/>
          <p:cNvSpPr txBox="1"/>
          <p:nvPr/>
        </p:nvSpPr>
        <p:spPr>
          <a:xfrm>
            <a:off x="4885200" y="1604880"/>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43" name="Google Shape;43;p4"/>
          <p:cNvSpPr txBox="1"/>
          <p:nvPr/>
        </p:nvSpPr>
        <p:spPr>
          <a:xfrm>
            <a:off x="157650" y="141050"/>
            <a:ext cx="75354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300">
                <a:latin typeface="Tilt Warp"/>
                <a:ea typeface="Tilt Warp"/>
                <a:cs typeface="Tilt Warp"/>
                <a:sym typeface="Tilt Warp"/>
              </a:rPr>
              <a:t>Key Vocabulary </a:t>
            </a:r>
            <a:endParaRPr sz="3300">
              <a:latin typeface="Tilt Warp"/>
              <a:ea typeface="Tilt Warp"/>
              <a:cs typeface="Tilt Warp"/>
              <a:sym typeface="Tilt Warp"/>
            </a:endParaRPr>
          </a:p>
        </p:txBody>
      </p:sp>
      <p:sp>
        <p:nvSpPr>
          <p:cNvPr id="44" name="Google Shape;44;p4"/>
          <p:cNvSpPr txBox="1"/>
          <p:nvPr/>
        </p:nvSpPr>
        <p:spPr>
          <a:xfrm>
            <a:off x="118500" y="679150"/>
            <a:ext cx="7535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Nunito"/>
                <a:ea typeface="Nunito"/>
                <a:cs typeface="Nunito"/>
                <a:sym typeface="Nunito"/>
              </a:rPr>
              <a:t>Instructions</a:t>
            </a:r>
            <a:r>
              <a:rPr lang="en">
                <a:latin typeface="Nunito"/>
                <a:ea typeface="Nunito"/>
                <a:cs typeface="Nunito"/>
                <a:sym typeface="Nunito"/>
              </a:rPr>
              <a:t>: For each term, use the word in a sentence that shows you understand its definition. Then create an image to represent the term. Be ready to explain the image.</a:t>
            </a:r>
            <a:endParaRPr>
              <a:latin typeface="Nunito"/>
              <a:ea typeface="Nunito"/>
              <a:cs typeface="Nunito"/>
              <a:sym typeface="Nunito"/>
            </a:endParaRPr>
          </a:p>
        </p:txBody>
      </p:sp>
      <p:sp>
        <p:nvSpPr>
          <p:cNvPr id="45" name="Google Shape;45;p4"/>
          <p:cNvSpPr txBox="1">
            <a:spLocks noGrp="1"/>
          </p:cNvSpPr>
          <p:nvPr>
            <p:ph type="subTitle" idx="1"/>
          </p:nvPr>
        </p:nvSpPr>
        <p:spPr>
          <a:xfrm>
            <a:off x="302925" y="1604880"/>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dirty="0"/>
          </a:p>
        </p:txBody>
      </p:sp>
      <p:sp>
        <p:nvSpPr>
          <p:cNvPr id="46" name="Google Shape;46;p4"/>
          <p:cNvSpPr txBox="1">
            <a:spLocks noGrp="1"/>
          </p:cNvSpPr>
          <p:nvPr>
            <p:ph type="subTitle" idx="2"/>
          </p:nvPr>
        </p:nvSpPr>
        <p:spPr>
          <a:xfrm>
            <a:off x="2389750" y="1604880"/>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7" name="Google Shape;47;p4"/>
          <p:cNvSpPr txBox="1">
            <a:spLocks noGrp="1"/>
          </p:cNvSpPr>
          <p:nvPr>
            <p:ph type="subTitle" idx="3"/>
          </p:nvPr>
        </p:nvSpPr>
        <p:spPr>
          <a:xfrm>
            <a:off x="4857075" y="1598440"/>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8" name="Google Shape;48;p4"/>
          <p:cNvSpPr/>
          <p:nvPr/>
        </p:nvSpPr>
        <p:spPr>
          <a:xfrm>
            <a:off x="248125" y="2945788"/>
            <a:ext cx="19842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49" name="Google Shape;49;p4"/>
          <p:cNvSpPr txBox="1"/>
          <p:nvPr/>
        </p:nvSpPr>
        <p:spPr>
          <a:xfrm>
            <a:off x="317200" y="3255918"/>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50" name="Google Shape;50;p4"/>
          <p:cNvSpPr/>
          <p:nvPr/>
        </p:nvSpPr>
        <p:spPr>
          <a:xfrm>
            <a:off x="2337925" y="2945788"/>
            <a:ext cx="23583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51" name="Google Shape;51;p4"/>
          <p:cNvSpPr txBox="1"/>
          <p:nvPr/>
        </p:nvSpPr>
        <p:spPr>
          <a:xfrm>
            <a:off x="2404025" y="3255918"/>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52" name="Google Shape;52;p4"/>
          <p:cNvSpPr/>
          <p:nvPr/>
        </p:nvSpPr>
        <p:spPr>
          <a:xfrm>
            <a:off x="4801825" y="2945788"/>
            <a:ext cx="27510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An Image to Represent It:</a:t>
            </a:r>
            <a:endParaRPr dirty="0">
              <a:solidFill>
                <a:schemeClr val="bg1"/>
              </a:solidFill>
              <a:latin typeface="Tilt Warp"/>
              <a:ea typeface="Tilt Warp"/>
              <a:cs typeface="Tilt Warp"/>
              <a:sym typeface="Tilt Warp"/>
            </a:endParaRPr>
          </a:p>
        </p:txBody>
      </p:sp>
      <p:sp>
        <p:nvSpPr>
          <p:cNvPr id="53" name="Google Shape;53;p4"/>
          <p:cNvSpPr txBox="1"/>
          <p:nvPr/>
        </p:nvSpPr>
        <p:spPr>
          <a:xfrm>
            <a:off x="4899475" y="3255918"/>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54" name="Google Shape;54;p4"/>
          <p:cNvSpPr txBox="1">
            <a:spLocks noGrp="1"/>
          </p:cNvSpPr>
          <p:nvPr>
            <p:ph type="subTitle" idx="4"/>
          </p:nvPr>
        </p:nvSpPr>
        <p:spPr>
          <a:xfrm>
            <a:off x="317200" y="3255918"/>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5" name="Google Shape;55;p4"/>
          <p:cNvSpPr txBox="1">
            <a:spLocks noGrp="1"/>
          </p:cNvSpPr>
          <p:nvPr>
            <p:ph type="subTitle" idx="5"/>
          </p:nvPr>
        </p:nvSpPr>
        <p:spPr>
          <a:xfrm>
            <a:off x="2404025" y="3255918"/>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6" name="Google Shape;56;p4"/>
          <p:cNvSpPr txBox="1">
            <a:spLocks noGrp="1"/>
          </p:cNvSpPr>
          <p:nvPr>
            <p:ph type="subTitle" idx="6"/>
          </p:nvPr>
        </p:nvSpPr>
        <p:spPr>
          <a:xfrm>
            <a:off x="4871350" y="3249478"/>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7" name="Google Shape;57;p4"/>
          <p:cNvSpPr/>
          <p:nvPr/>
        </p:nvSpPr>
        <p:spPr>
          <a:xfrm>
            <a:off x="248125" y="4596827"/>
            <a:ext cx="19842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58" name="Google Shape;58;p4"/>
          <p:cNvSpPr txBox="1"/>
          <p:nvPr/>
        </p:nvSpPr>
        <p:spPr>
          <a:xfrm>
            <a:off x="317200" y="4906957"/>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59" name="Google Shape;59;p4"/>
          <p:cNvSpPr/>
          <p:nvPr/>
        </p:nvSpPr>
        <p:spPr>
          <a:xfrm>
            <a:off x="2337925" y="4596827"/>
            <a:ext cx="23583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60" name="Google Shape;60;p4"/>
          <p:cNvSpPr txBox="1"/>
          <p:nvPr/>
        </p:nvSpPr>
        <p:spPr>
          <a:xfrm>
            <a:off x="2404025" y="4906957"/>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61" name="Google Shape;61;p4"/>
          <p:cNvSpPr/>
          <p:nvPr/>
        </p:nvSpPr>
        <p:spPr>
          <a:xfrm>
            <a:off x="4801825" y="4596827"/>
            <a:ext cx="27510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An Image to Represent It:</a:t>
            </a:r>
            <a:endParaRPr dirty="0">
              <a:solidFill>
                <a:schemeClr val="bg1"/>
              </a:solidFill>
              <a:latin typeface="Tilt Warp"/>
              <a:ea typeface="Tilt Warp"/>
              <a:cs typeface="Tilt Warp"/>
              <a:sym typeface="Tilt Warp"/>
            </a:endParaRPr>
          </a:p>
        </p:txBody>
      </p:sp>
      <p:sp>
        <p:nvSpPr>
          <p:cNvPr id="62" name="Google Shape;62;p4"/>
          <p:cNvSpPr txBox="1"/>
          <p:nvPr/>
        </p:nvSpPr>
        <p:spPr>
          <a:xfrm>
            <a:off x="4899475" y="4906957"/>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63" name="Google Shape;63;p4"/>
          <p:cNvSpPr txBox="1">
            <a:spLocks noGrp="1"/>
          </p:cNvSpPr>
          <p:nvPr>
            <p:ph type="subTitle" idx="7"/>
          </p:nvPr>
        </p:nvSpPr>
        <p:spPr>
          <a:xfrm>
            <a:off x="317200" y="4906957"/>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4" name="Google Shape;64;p4"/>
          <p:cNvSpPr txBox="1">
            <a:spLocks noGrp="1"/>
          </p:cNvSpPr>
          <p:nvPr>
            <p:ph type="subTitle" idx="8"/>
          </p:nvPr>
        </p:nvSpPr>
        <p:spPr>
          <a:xfrm>
            <a:off x="2404025" y="4906957"/>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5" name="Google Shape;65;p4"/>
          <p:cNvSpPr txBox="1">
            <a:spLocks noGrp="1"/>
          </p:cNvSpPr>
          <p:nvPr>
            <p:ph type="subTitle" idx="9"/>
          </p:nvPr>
        </p:nvSpPr>
        <p:spPr>
          <a:xfrm>
            <a:off x="4871350" y="4900517"/>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4"/>
          <p:cNvSpPr/>
          <p:nvPr/>
        </p:nvSpPr>
        <p:spPr>
          <a:xfrm>
            <a:off x="248125" y="6247865"/>
            <a:ext cx="19842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67" name="Google Shape;67;p4"/>
          <p:cNvSpPr txBox="1"/>
          <p:nvPr/>
        </p:nvSpPr>
        <p:spPr>
          <a:xfrm>
            <a:off x="317200" y="6557995"/>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68" name="Google Shape;68;p4"/>
          <p:cNvSpPr/>
          <p:nvPr/>
        </p:nvSpPr>
        <p:spPr>
          <a:xfrm>
            <a:off x="2337925" y="6247865"/>
            <a:ext cx="23583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69" name="Google Shape;69;p4"/>
          <p:cNvSpPr txBox="1"/>
          <p:nvPr/>
        </p:nvSpPr>
        <p:spPr>
          <a:xfrm>
            <a:off x="2404025" y="6557995"/>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70" name="Google Shape;70;p4"/>
          <p:cNvSpPr/>
          <p:nvPr/>
        </p:nvSpPr>
        <p:spPr>
          <a:xfrm>
            <a:off x="4801825" y="6247865"/>
            <a:ext cx="27510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An Image to Represent It:</a:t>
            </a:r>
            <a:endParaRPr dirty="0">
              <a:solidFill>
                <a:schemeClr val="bg1"/>
              </a:solidFill>
              <a:latin typeface="Tilt Warp"/>
              <a:ea typeface="Tilt Warp"/>
              <a:cs typeface="Tilt Warp"/>
              <a:sym typeface="Tilt Warp"/>
            </a:endParaRPr>
          </a:p>
        </p:txBody>
      </p:sp>
      <p:sp>
        <p:nvSpPr>
          <p:cNvPr id="71" name="Google Shape;71;p4"/>
          <p:cNvSpPr txBox="1"/>
          <p:nvPr/>
        </p:nvSpPr>
        <p:spPr>
          <a:xfrm>
            <a:off x="4899475" y="6557995"/>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72" name="Google Shape;72;p4"/>
          <p:cNvSpPr txBox="1">
            <a:spLocks noGrp="1"/>
          </p:cNvSpPr>
          <p:nvPr>
            <p:ph type="subTitle" idx="13"/>
          </p:nvPr>
        </p:nvSpPr>
        <p:spPr>
          <a:xfrm>
            <a:off x="317200" y="6557995"/>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3" name="Google Shape;73;p4"/>
          <p:cNvSpPr txBox="1">
            <a:spLocks noGrp="1"/>
          </p:cNvSpPr>
          <p:nvPr>
            <p:ph type="subTitle" idx="14"/>
          </p:nvPr>
        </p:nvSpPr>
        <p:spPr>
          <a:xfrm>
            <a:off x="2404025" y="6557995"/>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4" name="Google Shape;74;p4"/>
          <p:cNvSpPr txBox="1">
            <a:spLocks noGrp="1"/>
          </p:cNvSpPr>
          <p:nvPr>
            <p:ph type="subTitle" idx="15"/>
          </p:nvPr>
        </p:nvSpPr>
        <p:spPr>
          <a:xfrm>
            <a:off x="4871350" y="6551555"/>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5" name="Google Shape;75;p4"/>
          <p:cNvSpPr/>
          <p:nvPr/>
        </p:nvSpPr>
        <p:spPr>
          <a:xfrm>
            <a:off x="233850" y="7898904"/>
            <a:ext cx="19842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76" name="Google Shape;76;p4"/>
          <p:cNvSpPr txBox="1"/>
          <p:nvPr/>
        </p:nvSpPr>
        <p:spPr>
          <a:xfrm>
            <a:off x="302925" y="8209034"/>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77" name="Google Shape;77;p4"/>
          <p:cNvSpPr/>
          <p:nvPr/>
        </p:nvSpPr>
        <p:spPr>
          <a:xfrm>
            <a:off x="2323650" y="7898904"/>
            <a:ext cx="23583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78" name="Google Shape;78;p4"/>
          <p:cNvSpPr txBox="1"/>
          <p:nvPr/>
        </p:nvSpPr>
        <p:spPr>
          <a:xfrm>
            <a:off x="2389750" y="8209034"/>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79" name="Google Shape;79;p4"/>
          <p:cNvSpPr/>
          <p:nvPr/>
        </p:nvSpPr>
        <p:spPr>
          <a:xfrm>
            <a:off x="4787550" y="7898904"/>
            <a:ext cx="2751000" cy="16140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An Image to Represent It:</a:t>
            </a:r>
            <a:endParaRPr dirty="0">
              <a:solidFill>
                <a:schemeClr val="bg1"/>
              </a:solidFill>
              <a:latin typeface="Tilt Warp"/>
              <a:ea typeface="Tilt Warp"/>
              <a:cs typeface="Tilt Warp"/>
              <a:sym typeface="Tilt Warp"/>
            </a:endParaRPr>
          </a:p>
        </p:txBody>
      </p:sp>
      <p:sp>
        <p:nvSpPr>
          <p:cNvPr id="80" name="Google Shape;80;p4"/>
          <p:cNvSpPr txBox="1"/>
          <p:nvPr/>
        </p:nvSpPr>
        <p:spPr>
          <a:xfrm>
            <a:off x="4885200" y="8209034"/>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81" name="Google Shape;81;p4"/>
          <p:cNvSpPr txBox="1">
            <a:spLocks noGrp="1"/>
          </p:cNvSpPr>
          <p:nvPr>
            <p:ph type="subTitle" idx="16"/>
          </p:nvPr>
        </p:nvSpPr>
        <p:spPr>
          <a:xfrm>
            <a:off x="302925" y="8209034"/>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2" name="Google Shape;82;p4"/>
          <p:cNvSpPr txBox="1">
            <a:spLocks noGrp="1"/>
          </p:cNvSpPr>
          <p:nvPr>
            <p:ph type="subTitle" idx="17"/>
          </p:nvPr>
        </p:nvSpPr>
        <p:spPr>
          <a:xfrm>
            <a:off x="2389750" y="8209034"/>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4"/>
          <p:cNvSpPr txBox="1">
            <a:spLocks noGrp="1"/>
          </p:cNvSpPr>
          <p:nvPr>
            <p:ph type="subTitle" idx="18"/>
          </p:nvPr>
        </p:nvSpPr>
        <p:spPr>
          <a:xfrm>
            <a:off x="4857075" y="8202594"/>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84" name="Google Shape;84;p4"/>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85" name="Google Shape;85;p4"/>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CQ Answer and Explain">
  <p:cSld name="TITLE_1_1_1_1">
    <p:spTree>
      <p:nvGrpSpPr>
        <p:cNvPr id="1" name="Shape 86"/>
        <p:cNvGrpSpPr/>
        <p:nvPr/>
      </p:nvGrpSpPr>
      <p:grpSpPr>
        <a:xfrm>
          <a:off x="0" y="0"/>
          <a:ext cx="0" cy="0"/>
          <a:chOff x="0" y="0"/>
          <a:chExt cx="0" cy="0"/>
        </a:xfrm>
      </p:grpSpPr>
      <p:graphicFrame>
        <p:nvGraphicFramePr>
          <p:cNvPr id="87" name="Google Shape;87;p5"/>
          <p:cNvGraphicFramePr/>
          <p:nvPr>
            <p:extLst>
              <p:ext uri="{D42A27DB-BD31-4B8C-83A1-F6EECF244321}">
                <p14:modId xmlns:p14="http://schemas.microsoft.com/office/powerpoint/2010/main" val="2417143637"/>
              </p:ext>
            </p:extLst>
          </p:nvPr>
        </p:nvGraphicFramePr>
        <p:xfrm>
          <a:off x="238325" y="1321250"/>
          <a:ext cx="7295775" cy="2675950"/>
        </p:xfrm>
        <a:graphic>
          <a:graphicData uri="http://schemas.openxmlformats.org/drawingml/2006/table">
            <a:tbl>
              <a:tblPr>
                <a:noFill/>
                <a:tableStyleId>{17D6E627-5989-44EF-AB5F-20E80834773C}</a:tableStyleId>
              </a:tblPr>
              <a:tblGrid>
                <a:gridCol w="2711325">
                  <a:extLst>
                    <a:ext uri="{9D8B030D-6E8A-4147-A177-3AD203B41FA5}">
                      <a16:colId xmlns:a16="http://schemas.microsoft.com/office/drawing/2014/main" val="20000"/>
                    </a:ext>
                  </a:extLst>
                </a:gridCol>
                <a:gridCol w="1681150">
                  <a:extLst>
                    <a:ext uri="{9D8B030D-6E8A-4147-A177-3AD203B41FA5}">
                      <a16:colId xmlns:a16="http://schemas.microsoft.com/office/drawing/2014/main" val="20001"/>
                    </a:ext>
                  </a:extLst>
                </a:gridCol>
                <a:gridCol w="2903300">
                  <a:extLst>
                    <a:ext uri="{9D8B030D-6E8A-4147-A177-3AD203B41FA5}">
                      <a16:colId xmlns:a16="http://schemas.microsoft.com/office/drawing/2014/main" val="20002"/>
                    </a:ext>
                  </a:extLst>
                </a:gridCol>
              </a:tblGrid>
              <a:tr h="780175">
                <a:tc rowSpan="2" grid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Question: </a:t>
                      </a:r>
                      <a:endParaRPr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rowSpan="2" hMerge="1">
                  <a:txBody>
                    <a:bodyPr/>
                    <a:lstStyle/>
                    <a:p>
                      <a:endParaRPr lang="en-US"/>
                    </a:p>
                  </a:txBody>
                  <a:tcPr/>
                </a:tc>
                <a:tc row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Explain: </a:t>
                      </a:r>
                      <a:endParaRPr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200" dirty="0">
                          <a:solidFill>
                            <a:schemeClr val="bg1"/>
                          </a:solidFill>
                          <a:latin typeface="Tilt Warp"/>
                          <a:ea typeface="Tilt Warp"/>
                          <a:cs typeface="Tilt Warp"/>
                          <a:sym typeface="Tilt Warp"/>
                        </a:rPr>
                        <a:t>Which answer did you pick and why?</a:t>
                      </a:r>
                      <a:endParaRPr sz="12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extLst>
                  <a:ext uri="{0D108BD9-81ED-4DB2-BD59-A6C34878D82A}">
                    <a16:rowId xmlns:a16="http://schemas.microsoft.com/office/drawing/2014/main" val="10000"/>
                  </a:ext>
                </a:extLst>
              </a:tr>
              <a:tr h="1895775">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88" name="Google Shape;88;p5"/>
          <p:cNvSpPr txBox="1">
            <a:spLocks noGrp="1"/>
          </p:cNvSpPr>
          <p:nvPr>
            <p:ph type="subTitle" idx="1"/>
          </p:nvPr>
        </p:nvSpPr>
        <p:spPr>
          <a:xfrm>
            <a:off x="382725" y="1663075"/>
            <a:ext cx="4121400" cy="22029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89" name="Google Shape;89;p5"/>
          <p:cNvSpPr txBox="1">
            <a:spLocks noGrp="1"/>
          </p:cNvSpPr>
          <p:nvPr>
            <p:ph type="subTitle" idx="2"/>
          </p:nvPr>
        </p:nvSpPr>
        <p:spPr>
          <a:xfrm>
            <a:off x="4808550" y="1838975"/>
            <a:ext cx="2630100" cy="2027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pic>
        <p:nvPicPr>
          <p:cNvPr id="90" name="Google Shape;90;p5"/>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91" name="Google Shape;91;p5"/>
          <p:cNvSpPr txBox="1"/>
          <p:nvPr/>
        </p:nvSpPr>
        <p:spPr>
          <a:xfrm>
            <a:off x="238350" y="253986"/>
            <a:ext cx="7012800" cy="351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300">
                <a:latin typeface="Tilt Warp"/>
                <a:ea typeface="Tilt Warp"/>
                <a:cs typeface="Tilt Warp"/>
                <a:sym typeface="Tilt Warp"/>
              </a:rPr>
              <a:t>Answer and Explain </a:t>
            </a:r>
            <a:endParaRPr sz="3300">
              <a:latin typeface="Tilt Warp"/>
              <a:ea typeface="Tilt Warp"/>
              <a:cs typeface="Tilt Warp"/>
              <a:sym typeface="Tilt Warp"/>
            </a:endParaRPr>
          </a:p>
        </p:txBody>
      </p:sp>
      <p:sp>
        <p:nvSpPr>
          <p:cNvPr id="92" name="Google Shape;92;p5"/>
          <p:cNvSpPr txBox="1"/>
          <p:nvPr/>
        </p:nvSpPr>
        <p:spPr>
          <a:xfrm>
            <a:off x="238350" y="653266"/>
            <a:ext cx="72957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solidFill>
                  <a:schemeClr val="dk1"/>
                </a:solidFill>
                <a:latin typeface="Nunito"/>
                <a:ea typeface="Nunito"/>
                <a:cs typeface="Nunito"/>
                <a:sym typeface="Nunito"/>
              </a:rPr>
              <a:t>Instructions</a:t>
            </a:r>
            <a:r>
              <a:rPr lang="en" sz="1300">
                <a:solidFill>
                  <a:schemeClr val="dk1"/>
                </a:solidFill>
                <a:latin typeface="Nunito"/>
                <a:ea typeface="Nunito"/>
                <a:cs typeface="Nunito"/>
                <a:sym typeface="Nunito"/>
              </a:rPr>
              <a:t>: For each question, answer the question and then explain why you picked the answer you did using specific evidence from the text.</a:t>
            </a:r>
            <a:endParaRPr/>
          </a:p>
        </p:txBody>
      </p:sp>
      <p:graphicFrame>
        <p:nvGraphicFramePr>
          <p:cNvPr id="93" name="Google Shape;93;p5"/>
          <p:cNvGraphicFramePr/>
          <p:nvPr>
            <p:extLst>
              <p:ext uri="{D42A27DB-BD31-4B8C-83A1-F6EECF244321}">
                <p14:modId xmlns:p14="http://schemas.microsoft.com/office/powerpoint/2010/main" val="2934554662"/>
              </p:ext>
            </p:extLst>
          </p:nvPr>
        </p:nvGraphicFramePr>
        <p:xfrm>
          <a:off x="238313" y="4096175"/>
          <a:ext cx="7295775" cy="2675950"/>
        </p:xfrm>
        <a:graphic>
          <a:graphicData uri="http://schemas.openxmlformats.org/drawingml/2006/table">
            <a:tbl>
              <a:tblPr>
                <a:noFill/>
                <a:tableStyleId>{17D6E627-5989-44EF-AB5F-20E80834773C}</a:tableStyleId>
              </a:tblPr>
              <a:tblGrid>
                <a:gridCol w="2711325">
                  <a:extLst>
                    <a:ext uri="{9D8B030D-6E8A-4147-A177-3AD203B41FA5}">
                      <a16:colId xmlns:a16="http://schemas.microsoft.com/office/drawing/2014/main" val="20000"/>
                    </a:ext>
                  </a:extLst>
                </a:gridCol>
                <a:gridCol w="1681150">
                  <a:extLst>
                    <a:ext uri="{9D8B030D-6E8A-4147-A177-3AD203B41FA5}">
                      <a16:colId xmlns:a16="http://schemas.microsoft.com/office/drawing/2014/main" val="20001"/>
                    </a:ext>
                  </a:extLst>
                </a:gridCol>
                <a:gridCol w="2903300">
                  <a:extLst>
                    <a:ext uri="{9D8B030D-6E8A-4147-A177-3AD203B41FA5}">
                      <a16:colId xmlns:a16="http://schemas.microsoft.com/office/drawing/2014/main" val="20002"/>
                    </a:ext>
                  </a:extLst>
                </a:gridCol>
              </a:tblGrid>
              <a:tr h="780175">
                <a:tc rowSpan="2" grid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Question: </a:t>
                      </a:r>
                      <a:endParaRPr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rowSpan="2" hMerge="1">
                  <a:txBody>
                    <a:bodyPr/>
                    <a:lstStyle/>
                    <a:p>
                      <a:endParaRPr lang="en-US"/>
                    </a:p>
                  </a:txBody>
                  <a:tcPr/>
                </a:tc>
                <a:tc row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Explain: </a:t>
                      </a:r>
                      <a:endParaRPr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200" dirty="0">
                          <a:solidFill>
                            <a:schemeClr val="bg1"/>
                          </a:solidFill>
                          <a:latin typeface="Tilt Warp"/>
                          <a:ea typeface="Tilt Warp"/>
                          <a:cs typeface="Tilt Warp"/>
                          <a:sym typeface="Tilt Warp"/>
                        </a:rPr>
                        <a:t>Which answer did you pick and why?</a:t>
                      </a:r>
                      <a:endParaRPr sz="12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extLst>
                  <a:ext uri="{0D108BD9-81ED-4DB2-BD59-A6C34878D82A}">
                    <a16:rowId xmlns:a16="http://schemas.microsoft.com/office/drawing/2014/main" val="10000"/>
                  </a:ext>
                </a:extLst>
              </a:tr>
              <a:tr h="1895775">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94" name="Google Shape;94;p5"/>
          <p:cNvSpPr txBox="1">
            <a:spLocks noGrp="1"/>
          </p:cNvSpPr>
          <p:nvPr>
            <p:ph type="subTitle" idx="3"/>
          </p:nvPr>
        </p:nvSpPr>
        <p:spPr>
          <a:xfrm>
            <a:off x="382713" y="4438000"/>
            <a:ext cx="4121400" cy="22029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95" name="Google Shape;95;p5"/>
          <p:cNvSpPr txBox="1">
            <a:spLocks noGrp="1"/>
          </p:cNvSpPr>
          <p:nvPr>
            <p:ph type="subTitle" idx="4"/>
          </p:nvPr>
        </p:nvSpPr>
        <p:spPr>
          <a:xfrm>
            <a:off x="4808538" y="4613900"/>
            <a:ext cx="2630100" cy="2027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graphicFrame>
        <p:nvGraphicFramePr>
          <p:cNvPr id="96" name="Google Shape;96;p5"/>
          <p:cNvGraphicFramePr/>
          <p:nvPr>
            <p:extLst>
              <p:ext uri="{D42A27DB-BD31-4B8C-83A1-F6EECF244321}">
                <p14:modId xmlns:p14="http://schemas.microsoft.com/office/powerpoint/2010/main" val="218929577"/>
              </p:ext>
            </p:extLst>
          </p:nvPr>
        </p:nvGraphicFramePr>
        <p:xfrm>
          <a:off x="238313" y="6871100"/>
          <a:ext cx="7295775" cy="2675950"/>
        </p:xfrm>
        <a:graphic>
          <a:graphicData uri="http://schemas.openxmlformats.org/drawingml/2006/table">
            <a:tbl>
              <a:tblPr>
                <a:noFill/>
                <a:tableStyleId>{17D6E627-5989-44EF-AB5F-20E80834773C}</a:tableStyleId>
              </a:tblPr>
              <a:tblGrid>
                <a:gridCol w="2711325">
                  <a:extLst>
                    <a:ext uri="{9D8B030D-6E8A-4147-A177-3AD203B41FA5}">
                      <a16:colId xmlns:a16="http://schemas.microsoft.com/office/drawing/2014/main" val="20000"/>
                    </a:ext>
                  </a:extLst>
                </a:gridCol>
                <a:gridCol w="1681150">
                  <a:extLst>
                    <a:ext uri="{9D8B030D-6E8A-4147-A177-3AD203B41FA5}">
                      <a16:colId xmlns:a16="http://schemas.microsoft.com/office/drawing/2014/main" val="20001"/>
                    </a:ext>
                  </a:extLst>
                </a:gridCol>
                <a:gridCol w="2903300">
                  <a:extLst>
                    <a:ext uri="{9D8B030D-6E8A-4147-A177-3AD203B41FA5}">
                      <a16:colId xmlns:a16="http://schemas.microsoft.com/office/drawing/2014/main" val="20002"/>
                    </a:ext>
                  </a:extLst>
                </a:gridCol>
              </a:tblGrid>
              <a:tr h="780175">
                <a:tc rowSpan="2" grid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Question: </a:t>
                      </a:r>
                      <a:endParaRPr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rowSpan="2" hMerge="1">
                  <a:txBody>
                    <a:bodyPr/>
                    <a:lstStyle/>
                    <a:p>
                      <a:endParaRPr lang="en-US"/>
                    </a:p>
                  </a:txBody>
                  <a:tcPr/>
                </a:tc>
                <a:tc row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Explain: </a:t>
                      </a:r>
                      <a:endParaRPr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200" dirty="0">
                          <a:solidFill>
                            <a:schemeClr val="bg1"/>
                          </a:solidFill>
                          <a:latin typeface="Tilt Warp"/>
                          <a:ea typeface="Tilt Warp"/>
                          <a:cs typeface="Tilt Warp"/>
                          <a:sym typeface="Tilt Warp"/>
                        </a:rPr>
                        <a:t>Which answer did you pick and why?</a:t>
                      </a:r>
                      <a:endParaRPr sz="12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extLst>
                  <a:ext uri="{0D108BD9-81ED-4DB2-BD59-A6C34878D82A}">
                    <a16:rowId xmlns:a16="http://schemas.microsoft.com/office/drawing/2014/main" val="10000"/>
                  </a:ext>
                </a:extLst>
              </a:tr>
              <a:tr h="1895775">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97" name="Google Shape;97;p5"/>
          <p:cNvSpPr txBox="1">
            <a:spLocks noGrp="1"/>
          </p:cNvSpPr>
          <p:nvPr>
            <p:ph type="subTitle" idx="5"/>
          </p:nvPr>
        </p:nvSpPr>
        <p:spPr>
          <a:xfrm>
            <a:off x="382713" y="7212925"/>
            <a:ext cx="4121400" cy="22029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98" name="Google Shape;98;p5"/>
          <p:cNvSpPr txBox="1">
            <a:spLocks noGrp="1"/>
          </p:cNvSpPr>
          <p:nvPr>
            <p:ph type="subTitle" idx="6"/>
          </p:nvPr>
        </p:nvSpPr>
        <p:spPr>
          <a:xfrm>
            <a:off x="4808538" y="7388825"/>
            <a:ext cx="2630100" cy="2027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99" name="Google Shape;99;p5"/>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hort Answer ">
  <p:cSld name="TITLE_1_1_1_2">
    <p:spTree>
      <p:nvGrpSpPr>
        <p:cNvPr id="1" name="Shape 100"/>
        <p:cNvGrpSpPr/>
        <p:nvPr/>
      </p:nvGrpSpPr>
      <p:grpSpPr>
        <a:xfrm>
          <a:off x="0" y="0"/>
          <a:ext cx="0" cy="0"/>
          <a:chOff x="0" y="0"/>
          <a:chExt cx="0" cy="0"/>
        </a:xfrm>
      </p:grpSpPr>
      <p:sp>
        <p:nvSpPr>
          <p:cNvPr id="101" name="Google Shape;101;p6"/>
          <p:cNvSpPr txBox="1">
            <a:spLocks noGrp="1"/>
          </p:cNvSpPr>
          <p:nvPr>
            <p:ph type="ctrTitle"/>
          </p:nvPr>
        </p:nvSpPr>
        <p:spPr>
          <a:xfrm>
            <a:off x="264900" y="373599"/>
            <a:ext cx="7242600" cy="5154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2600"/>
              <a:buFont typeface="Tilt Warp"/>
              <a:buNone/>
              <a:defRPr sz="2600">
                <a:latin typeface="Tilt Warp"/>
                <a:ea typeface="Tilt Warp"/>
                <a:cs typeface="Tilt Warp"/>
                <a:sym typeface="Tilt Warp"/>
              </a:defRPr>
            </a:lvl1pPr>
            <a:lvl2pPr lvl="1" algn="ctr" rtl="0">
              <a:spcBef>
                <a:spcPts val="0"/>
              </a:spcBef>
              <a:spcAft>
                <a:spcPts val="0"/>
              </a:spcAft>
              <a:buSzPts val="4900"/>
              <a:buFont typeface="Tilt Warp"/>
              <a:buNone/>
              <a:defRPr sz="4900">
                <a:latin typeface="Tilt Warp"/>
                <a:ea typeface="Tilt Warp"/>
                <a:cs typeface="Tilt Warp"/>
                <a:sym typeface="Tilt Warp"/>
              </a:defRPr>
            </a:lvl2pPr>
            <a:lvl3pPr lvl="2" algn="ctr" rtl="0">
              <a:spcBef>
                <a:spcPts val="0"/>
              </a:spcBef>
              <a:spcAft>
                <a:spcPts val="0"/>
              </a:spcAft>
              <a:buSzPts val="4900"/>
              <a:buFont typeface="Tilt Warp"/>
              <a:buNone/>
              <a:defRPr sz="4900">
                <a:latin typeface="Tilt Warp"/>
                <a:ea typeface="Tilt Warp"/>
                <a:cs typeface="Tilt Warp"/>
                <a:sym typeface="Tilt Warp"/>
              </a:defRPr>
            </a:lvl3pPr>
            <a:lvl4pPr lvl="3" algn="ctr" rtl="0">
              <a:spcBef>
                <a:spcPts val="0"/>
              </a:spcBef>
              <a:spcAft>
                <a:spcPts val="0"/>
              </a:spcAft>
              <a:buSzPts val="4900"/>
              <a:buFont typeface="Tilt Warp"/>
              <a:buNone/>
              <a:defRPr sz="4900">
                <a:latin typeface="Tilt Warp"/>
                <a:ea typeface="Tilt Warp"/>
                <a:cs typeface="Tilt Warp"/>
                <a:sym typeface="Tilt Warp"/>
              </a:defRPr>
            </a:lvl4pPr>
            <a:lvl5pPr lvl="4" algn="ctr" rtl="0">
              <a:spcBef>
                <a:spcPts val="0"/>
              </a:spcBef>
              <a:spcAft>
                <a:spcPts val="0"/>
              </a:spcAft>
              <a:buSzPts val="4900"/>
              <a:buFont typeface="Tilt Warp"/>
              <a:buNone/>
              <a:defRPr sz="4900">
                <a:latin typeface="Tilt Warp"/>
                <a:ea typeface="Tilt Warp"/>
                <a:cs typeface="Tilt Warp"/>
                <a:sym typeface="Tilt Warp"/>
              </a:defRPr>
            </a:lvl5pPr>
            <a:lvl6pPr lvl="5" algn="ctr" rtl="0">
              <a:spcBef>
                <a:spcPts val="0"/>
              </a:spcBef>
              <a:spcAft>
                <a:spcPts val="0"/>
              </a:spcAft>
              <a:buSzPts val="4900"/>
              <a:buFont typeface="Tilt Warp"/>
              <a:buNone/>
              <a:defRPr sz="4900">
                <a:latin typeface="Tilt Warp"/>
                <a:ea typeface="Tilt Warp"/>
                <a:cs typeface="Tilt Warp"/>
                <a:sym typeface="Tilt Warp"/>
              </a:defRPr>
            </a:lvl6pPr>
            <a:lvl7pPr lvl="6" algn="ctr" rtl="0">
              <a:spcBef>
                <a:spcPts val="0"/>
              </a:spcBef>
              <a:spcAft>
                <a:spcPts val="0"/>
              </a:spcAft>
              <a:buSzPts val="4900"/>
              <a:buFont typeface="Tilt Warp"/>
              <a:buNone/>
              <a:defRPr sz="4900">
                <a:latin typeface="Tilt Warp"/>
                <a:ea typeface="Tilt Warp"/>
                <a:cs typeface="Tilt Warp"/>
                <a:sym typeface="Tilt Warp"/>
              </a:defRPr>
            </a:lvl7pPr>
            <a:lvl8pPr lvl="7" algn="ctr" rtl="0">
              <a:spcBef>
                <a:spcPts val="0"/>
              </a:spcBef>
              <a:spcAft>
                <a:spcPts val="0"/>
              </a:spcAft>
              <a:buSzPts val="4900"/>
              <a:buFont typeface="Tilt Warp"/>
              <a:buNone/>
              <a:defRPr sz="4900">
                <a:latin typeface="Tilt Warp"/>
                <a:ea typeface="Tilt Warp"/>
                <a:cs typeface="Tilt Warp"/>
                <a:sym typeface="Tilt Warp"/>
              </a:defRPr>
            </a:lvl8pPr>
            <a:lvl9pPr lvl="8" algn="ctr" rtl="0">
              <a:spcBef>
                <a:spcPts val="0"/>
              </a:spcBef>
              <a:spcAft>
                <a:spcPts val="0"/>
              </a:spcAft>
              <a:buSzPts val="4900"/>
              <a:buFont typeface="Tilt Warp"/>
              <a:buNone/>
              <a:defRPr sz="4900">
                <a:latin typeface="Tilt Warp"/>
                <a:ea typeface="Tilt Warp"/>
                <a:cs typeface="Tilt Warp"/>
                <a:sym typeface="Tilt Warp"/>
              </a:defRPr>
            </a:lvl9pPr>
          </a:lstStyle>
          <a:p>
            <a:endParaRPr/>
          </a:p>
        </p:txBody>
      </p:sp>
      <p:graphicFrame>
        <p:nvGraphicFramePr>
          <p:cNvPr id="102" name="Google Shape;102;p6"/>
          <p:cNvGraphicFramePr/>
          <p:nvPr>
            <p:extLst>
              <p:ext uri="{D42A27DB-BD31-4B8C-83A1-F6EECF244321}">
                <p14:modId xmlns:p14="http://schemas.microsoft.com/office/powerpoint/2010/main" val="3756026407"/>
              </p:ext>
            </p:extLst>
          </p:nvPr>
        </p:nvGraphicFramePr>
        <p:xfrm>
          <a:off x="238325" y="936850"/>
          <a:ext cx="7295750" cy="2798550"/>
        </p:xfrm>
        <a:graphic>
          <a:graphicData uri="http://schemas.openxmlformats.org/drawingml/2006/table">
            <a:tbl>
              <a:tblPr>
                <a:noFill/>
                <a:tableStyleId>{17D6E627-5989-44EF-AB5F-20E80834773C}</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lvl="0" indent="0" algn="ctr" rtl="0">
                        <a:spcBef>
                          <a:spcPts val="0"/>
                        </a:spcBef>
                        <a:spcAft>
                          <a:spcPts val="0"/>
                        </a:spcAft>
                        <a:buNone/>
                      </a:pPr>
                      <a:r>
                        <a:rPr lang="en" sz="1500" dirty="0">
                          <a:solidFill>
                            <a:schemeClr val="bg1"/>
                          </a:solidFill>
                          <a:latin typeface="Tilt Warp"/>
                          <a:ea typeface="Tilt Warp"/>
                          <a:cs typeface="Tilt Warp"/>
                          <a:sym typeface="Tilt Warp"/>
                        </a:rPr>
                        <a:t>Question </a:t>
                      </a:r>
                      <a:endParaRPr sz="1500" dirty="0">
                        <a:solidFill>
                          <a:schemeClr val="bg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extLst>
                  <a:ext uri="{0D108BD9-81ED-4DB2-BD59-A6C34878D82A}">
                    <a16:rowId xmlns:a16="http://schemas.microsoft.com/office/drawing/2014/main" val="10000"/>
                  </a:ext>
                </a:extLst>
              </a:tr>
              <a:tr h="1995975">
                <a:tc gridSpan="2">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03" name="Google Shape;103;p6"/>
          <p:cNvSpPr txBox="1">
            <a:spLocks noGrp="1"/>
          </p:cNvSpPr>
          <p:nvPr>
            <p:ph type="subTitle" idx="1"/>
          </p:nvPr>
        </p:nvSpPr>
        <p:spPr>
          <a:xfrm>
            <a:off x="1332600" y="1027875"/>
            <a:ext cx="6106200" cy="619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dirty="0"/>
          </a:p>
        </p:txBody>
      </p:sp>
      <p:sp>
        <p:nvSpPr>
          <p:cNvPr id="104" name="Google Shape;104;p6"/>
          <p:cNvSpPr txBox="1">
            <a:spLocks noGrp="1"/>
          </p:cNvSpPr>
          <p:nvPr>
            <p:ph type="subTitle" idx="2"/>
          </p:nvPr>
        </p:nvSpPr>
        <p:spPr>
          <a:xfrm>
            <a:off x="382725" y="1807875"/>
            <a:ext cx="7056000" cy="1802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graphicFrame>
        <p:nvGraphicFramePr>
          <p:cNvPr id="105" name="Google Shape;105;p6"/>
          <p:cNvGraphicFramePr/>
          <p:nvPr>
            <p:extLst>
              <p:ext uri="{D42A27DB-BD31-4B8C-83A1-F6EECF244321}">
                <p14:modId xmlns:p14="http://schemas.microsoft.com/office/powerpoint/2010/main" val="1285690483"/>
              </p:ext>
            </p:extLst>
          </p:nvPr>
        </p:nvGraphicFramePr>
        <p:xfrm>
          <a:off x="238325" y="3859450"/>
          <a:ext cx="7295750" cy="2798550"/>
        </p:xfrm>
        <a:graphic>
          <a:graphicData uri="http://schemas.openxmlformats.org/drawingml/2006/table">
            <a:tbl>
              <a:tblPr>
                <a:noFill/>
                <a:tableStyleId>{17D6E627-5989-44EF-AB5F-20E80834773C}</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lvl="0" indent="0" algn="ctr" rtl="0">
                        <a:spcBef>
                          <a:spcPts val="0"/>
                        </a:spcBef>
                        <a:spcAft>
                          <a:spcPts val="0"/>
                        </a:spcAft>
                        <a:buNone/>
                      </a:pPr>
                      <a:r>
                        <a:rPr lang="en" sz="1500" dirty="0">
                          <a:solidFill>
                            <a:schemeClr val="bg1"/>
                          </a:solidFill>
                          <a:latin typeface="Tilt Warp"/>
                          <a:ea typeface="Tilt Warp"/>
                          <a:cs typeface="Tilt Warp"/>
                          <a:sym typeface="Tilt Warp"/>
                        </a:rPr>
                        <a:t>Question </a:t>
                      </a:r>
                      <a:endParaRPr sz="1500" dirty="0">
                        <a:solidFill>
                          <a:schemeClr val="bg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extLst>
                  <a:ext uri="{0D108BD9-81ED-4DB2-BD59-A6C34878D82A}">
                    <a16:rowId xmlns:a16="http://schemas.microsoft.com/office/drawing/2014/main" val="10000"/>
                  </a:ext>
                </a:extLst>
              </a:tr>
              <a:tr h="1995975">
                <a:tc gridSpan="2">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06" name="Google Shape;106;p6"/>
          <p:cNvSpPr txBox="1">
            <a:spLocks noGrp="1"/>
          </p:cNvSpPr>
          <p:nvPr>
            <p:ph type="subTitle" idx="3"/>
          </p:nvPr>
        </p:nvSpPr>
        <p:spPr>
          <a:xfrm>
            <a:off x="1332600" y="3950475"/>
            <a:ext cx="6106200" cy="619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
        <p:nvSpPr>
          <p:cNvPr id="107" name="Google Shape;107;p6"/>
          <p:cNvSpPr txBox="1">
            <a:spLocks noGrp="1"/>
          </p:cNvSpPr>
          <p:nvPr>
            <p:ph type="subTitle" idx="4"/>
          </p:nvPr>
        </p:nvSpPr>
        <p:spPr>
          <a:xfrm>
            <a:off x="382725" y="4730475"/>
            <a:ext cx="7056000" cy="1802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graphicFrame>
        <p:nvGraphicFramePr>
          <p:cNvPr id="108" name="Google Shape;108;p6"/>
          <p:cNvGraphicFramePr/>
          <p:nvPr>
            <p:extLst>
              <p:ext uri="{D42A27DB-BD31-4B8C-83A1-F6EECF244321}">
                <p14:modId xmlns:p14="http://schemas.microsoft.com/office/powerpoint/2010/main" val="1888883619"/>
              </p:ext>
            </p:extLst>
          </p:nvPr>
        </p:nvGraphicFramePr>
        <p:xfrm>
          <a:off x="238325" y="6782050"/>
          <a:ext cx="7295750" cy="2798550"/>
        </p:xfrm>
        <a:graphic>
          <a:graphicData uri="http://schemas.openxmlformats.org/drawingml/2006/table">
            <a:tbl>
              <a:tblPr>
                <a:noFill/>
                <a:tableStyleId>{17D6E627-5989-44EF-AB5F-20E80834773C}</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lvl="0" indent="0" algn="ctr" rtl="0">
                        <a:spcBef>
                          <a:spcPts val="0"/>
                        </a:spcBef>
                        <a:spcAft>
                          <a:spcPts val="0"/>
                        </a:spcAft>
                        <a:buNone/>
                      </a:pPr>
                      <a:r>
                        <a:rPr lang="en" sz="1500" dirty="0">
                          <a:solidFill>
                            <a:schemeClr val="bg1"/>
                          </a:solidFill>
                          <a:latin typeface="Tilt Warp"/>
                          <a:ea typeface="Tilt Warp"/>
                          <a:cs typeface="Tilt Warp"/>
                          <a:sym typeface="Tilt Warp"/>
                        </a:rPr>
                        <a:t>Question </a:t>
                      </a:r>
                      <a:endParaRPr sz="1500" dirty="0">
                        <a:solidFill>
                          <a:schemeClr val="bg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extLst>
                  <a:ext uri="{0D108BD9-81ED-4DB2-BD59-A6C34878D82A}">
                    <a16:rowId xmlns:a16="http://schemas.microsoft.com/office/drawing/2014/main" val="10000"/>
                  </a:ext>
                </a:extLst>
              </a:tr>
              <a:tr h="1995975">
                <a:tc gridSpan="2">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92E18"/>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09" name="Google Shape;109;p6"/>
          <p:cNvSpPr txBox="1">
            <a:spLocks noGrp="1"/>
          </p:cNvSpPr>
          <p:nvPr>
            <p:ph type="subTitle" idx="5"/>
          </p:nvPr>
        </p:nvSpPr>
        <p:spPr>
          <a:xfrm>
            <a:off x="1332600" y="6873075"/>
            <a:ext cx="6106200" cy="619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dirty="0"/>
          </a:p>
        </p:txBody>
      </p:sp>
      <p:sp>
        <p:nvSpPr>
          <p:cNvPr id="110" name="Google Shape;110;p6"/>
          <p:cNvSpPr txBox="1">
            <a:spLocks noGrp="1"/>
          </p:cNvSpPr>
          <p:nvPr>
            <p:ph type="subTitle" idx="6"/>
          </p:nvPr>
        </p:nvSpPr>
        <p:spPr>
          <a:xfrm>
            <a:off x="382725" y="7653075"/>
            <a:ext cx="7056000" cy="1802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pic>
        <p:nvPicPr>
          <p:cNvPr id="111" name="Google Shape;111;p6"/>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12" name="Google Shape;112;p6"/>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eflect and Discuss 1" type="blank">
  <p:cSld name="BLANK">
    <p:spTree>
      <p:nvGrpSpPr>
        <p:cNvPr id="1" name="Shape 113"/>
        <p:cNvGrpSpPr/>
        <p:nvPr/>
      </p:nvGrpSpPr>
      <p:grpSpPr>
        <a:xfrm>
          <a:off x="0" y="0"/>
          <a:ext cx="0" cy="0"/>
          <a:chOff x="0" y="0"/>
          <a:chExt cx="0" cy="0"/>
        </a:xfrm>
      </p:grpSpPr>
      <p:sp>
        <p:nvSpPr>
          <p:cNvPr id="114" name="Google Shape;114;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15" name="Google Shape;115;p7"/>
          <p:cNvSpPr/>
          <p:nvPr/>
        </p:nvSpPr>
        <p:spPr>
          <a:xfrm>
            <a:off x="213900" y="1317525"/>
            <a:ext cx="7344600" cy="8409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7"/>
          <p:cNvSpPr txBox="1">
            <a:spLocks noGrp="1"/>
          </p:cNvSpPr>
          <p:nvPr>
            <p:ph type="subTitle" idx="1"/>
          </p:nvPr>
        </p:nvSpPr>
        <p:spPr>
          <a:xfrm>
            <a:off x="397991" y="1415071"/>
            <a:ext cx="6976500" cy="6327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17" name="Google Shape;117;p7"/>
          <p:cNvSpPr/>
          <p:nvPr/>
        </p:nvSpPr>
        <p:spPr>
          <a:xfrm>
            <a:off x="232925" y="4954025"/>
            <a:ext cx="3330900" cy="22806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#1: ______________________</a:t>
            </a:r>
            <a:endParaRPr b="1" dirty="0">
              <a:solidFill>
                <a:schemeClr val="bg1"/>
              </a:solidFill>
              <a:latin typeface="Nunito"/>
              <a:ea typeface="Nunito"/>
              <a:cs typeface="Nunito"/>
              <a:sym typeface="Nunito"/>
            </a:endParaRPr>
          </a:p>
        </p:txBody>
      </p:sp>
      <p:sp>
        <p:nvSpPr>
          <p:cNvPr id="118" name="Google Shape;118;p7"/>
          <p:cNvSpPr txBox="1">
            <a:spLocks noGrp="1"/>
          </p:cNvSpPr>
          <p:nvPr>
            <p:ph type="subTitle" idx="2"/>
          </p:nvPr>
        </p:nvSpPr>
        <p:spPr>
          <a:xfrm>
            <a:off x="453125" y="5322926"/>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9" name="Google Shape;119;p7"/>
          <p:cNvSpPr/>
          <p:nvPr/>
        </p:nvSpPr>
        <p:spPr>
          <a:xfrm>
            <a:off x="3755975" y="4966625"/>
            <a:ext cx="3802500" cy="22806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#2: ______________________</a:t>
            </a:r>
            <a:endParaRPr b="1" dirty="0">
              <a:solidFill>
                <a:schemeClr val="bg1"/>
              </a:solidFill>
              <a:latin typeface="Nunito"/>
              <a:ea typeface="Nunito"/>
              <a:cs typeface="Nunito"/>
              <a:sym typeface="Nunito"/>
            </a:endParaRPr>
          </a:p>
        </p:txBody>
      </p:sp>
      <p:sp>
        <p:nvSpPr>
          <p:cNvPr id="120" name="Google Shape;120;p7"/>
          <p:cNvSpPr txBox="1">
            <a:spLocks noGrp="1"/>
          </p:cNvSpPr>
          <p:nvPr>
            <p:ph type="subTitle" idx="3"/>
          </p:nvPr>
        </p:nvSpPr>
        <p:spPr>
          <a:xfrm>
            <a:off x="4007350" y="5335550"/>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21" name="Google Shape;121;p7"/>
          <p:cNvSpPr/>
          <p:nvPr/>
        </p:nvSpPr>
        <p:spPr>
          <a:xfrm>
            <a:off x="213900" y="2297100"/>
            <a:ext cx="7344600" cy="20541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bg1"/>
                </a:solidFill>
                <a:latin typeface="Nunito"/>
                <a:ea typeface="Nunito"/>
                <a:cs typeface="Nunito"/>
                <a:sym typeface="Nunito"/>
              </a:rPr>
              <a:t>Write Your Response Here</a:t>
            </a:r>
            <a:r>
              <a:rPr lang="en" dirty="0">
                <a:solidFill>
                  <a:schemeClr val="bg1"/>
                </a:solidFill>
                <a:latin typeface="Nunito"/>
                <a:ea typeface="Nunito"/>
                <a:cs typeface="Nunito"/>
                <a:sym typeface="Nunito"/>
              </a:rPr>
              <a:t>. Be sure to use what you learned in the reading and your own knowledge and experiences to answer the question thoroughly. </a:t>
            </a:r>
            <a:endParaRPr dirty="0">
              <a:solidFill>
                <a:schemeClr val="bg1"/>
              </a:solidFill>
              <a:latin typeface="Nunito"/>
              <a:ea typeface="Nunito"/>
              <a:cs typeface="Nunito"/>
              <a:sym typeface="Nunito"/>
            </a:endParaRPr>
          </a:p>
        </p:txBody>
      </p:sp>
      <p:sp>
        <p:nvSpPr>
          <p:cNvPr id="122" name="Google Shape;122;p7"/>
          <p:cNvSpPr txBox="1">
            <a:spLocks noGrp="1"/>
          </p:cNvSpPr>
          <p:nvPr>
            <p:ph type="subTitle" idx="4"/>
          </p:nvPr>
        </p:nvSpPr>
        <p:spPr>
          <a:xfrm>
            <a:off x="397950" y="2902563"/>
            <a:ext cx="6976500" cy="1266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23" name="Google Shape;123;p7"/>
          <p:cNvSpPr/>
          <p:nvPr/>
        </p:nvSpPr>
        <p:spPr>
          <a:xfrm>
            <a:off x="223425" y="7316750"/>
            <a:ext cx="3330900" cy="22806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#3: ______________________</a:t>
            </a:r>
            <a:endParaRPr b="1" dirty="0">
              <a:solidFill>
                <a:schemeClr val="bg1"/>
              </a:solidFill>
              <a:latin typeface="Nunito"/>
              <a:ea typeface="Nunito"/>
              <a:cs typeface="Nunito"/>
              <a:sym typeface="Nunito"/>
            </a:endParaRPr>
          </a:p>
        </p:txBody>
      </p:sp>
      <p:sp>
        <p:nvSpPr>
          <p:cNvPr id="124" name="Google Shape;124;p7"/>
          <p:cNvSpPr txBox="1">
            <a:spLocks noGrp="1"/>
          </p:cNvSpPr>
          <p:nvPr>
            <p:ph type="subTitle" idx="5"/>
          </p:nvPr>
        </p:nvSpPr>
        <p:spPr>
          <a:xfrm>
            <a:off x="443625" y="7685651"/>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5" name="Google Shape;125;p7"/>
          <p:cNvSpPr/>
          <p:nvPr/>
        </p:nvSpPr>
        <p:spPr>
          <a:xfrm>
            <a:off x="3746475" y="7329350"/>
            <a:ext cx="3802500" cy="2280600"/>
          </a:xfrm>
          <a:prstGeom prst="rect">
            <a:avLst/>
          </a:prstGeom>
          <a:solidFill>
            <a:srgbClr val="C92E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#4: ______________________</a:t>
            </a:r>
            <a:endParaRPr b="1" dirty="0">
              <a:solidFill>
                <a:schemeClr val="bg1"/>
              </a:solidFill>
              <a:latin typeface="Nunito"/>
              <a:ea typeface="Nunito"/>
              <a:cs typeface="Nunito"/>
              <a:sym typeface="Nunito"/>
            </a:endParaRPr>
          </a:p>
        </p:txBody>
      </p:sp>
      <p:sp>
        <p:nvSpPr>
          <p:cNvPr id="126" name="Google Shape;126;p7"/>
          <p:cNvSpPr txBox="1">
            <a:spLocks noGrp="1"/>
          </p:cNvSpPr>
          <p:nvPr>
            <p:ph type="subTitle" idx="6"/>
          </p:nvPr>
        </p:nvSpPr>
        <p:spPr>
          <a:xfrm>
            <a:off x="3997850" y="7698275"/>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27" name="Google Shape;127;p7"/>
          <p:cNvSpPr txBox="1"/>
          <p:nvPr/>
        </p:nvSpPr>
        <p:spPr>
          <a:xfrm>
            <a:off x="80550" y="171150"/>
            <a:ext cx="76113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300">
                <a:latin typeface="Tilt Warp"/>
                <a:ea typeface="Tilt Warp"/>
                <a:cs typeface="Tilt Warp"/>
                <a:sym typeface="Tilt Warp"/>
              </a:rPr>
              <a:t>Reflect and Discuss </a:t>
            </a:r>
            <a:endParaRPr sz="3300">
              <a:latin typeface="Tilt Warp"/>
              <a:ea typeface="Tilt Warp"/>
              <a:cs typeface="Tilt Warp"/>
              <a:sym typeface="Tilt Warp"/>
            </a:endParaRPr>
          </a:p>
        </p:txBody>
      </p:sp>
      <p:sp>
        <p:nvSpPr>
          <p:cNvPr id="128" name="Google Shape;128;p7"/>
          <p:cNvSpPr txBox="1"/>
          <p:nvPr/>
        </p:nvSpPr>
        <p:spPr>
          <a:xfrm>
            <a:off x="132775" y="733350"/>
            <a:ext cx="7535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Nunito"/>
                <a:ea typeface="Nunito"/>
                <a:cs typeface="Nunito"/>
                <a:sym typeface="Nunito"/>
              </a:rPr>
              <a:t>Instructions</a:t>
            </a:r>
            <a:r>
              <a:rPr lang="en">
                <a:latin typeface="Nunito"/>
                <a:ea typeface="Nunito"/>
                <a:cs typeface="Nunito"/>
                <a:sym typeface="Nunito"/>
              </a:rPr>
              <a:t>: Respond to the following question using the reading and your own knowledge and experiences. Be as thorough as possible. </a:t>
            </a:r>
            <a:endParaRPr>
              <a:latin typeface="Nunito"/>
              <a:ea typeface="Nunito"/>
              <a:cs typeface="Nunito"/>
              <a:sym typeface="Nunito"/>
            </a:endParaRPr>
          </a:p>
        </p:txBody>
      </p:sp>
      <p:sp>
        <p:nvSpPr>
          <p:cNvPr id="129" name="Google Shape;129;p7"/>
          <p:cNvSpPr txBox="1"/>
          <p:nvPr/>
        </p:nvSpPr>
        <p:spPr>
          <a:xfrm>
            <a:off x="162150" y="4362200"/>
            <a:ext cx="74481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Nunito"/>
                <a:ea typeface="Nunito"/>
                <a:cs typeface="Nunito"/>
                <a:sym typeface="Nunito"/>
              </a:rPr>
              <a:t>Instructions</a:t>
            </a:r>
            <a:r>
              <a:rPr lang="en">
                <a:latin typeface="Nunito"/>
                <a:ea typeface="Nunito"/>
                <a:cs typeface="Nunito"/>
                <a:sym typeface="Nunito"/>
              </a:rPr>
              <a:t>: When instructed, you will share your responses with your group. Take  notes on their responses in the boxes below. Be sure to write their names at the top of each box.</a:t>
            </a:r>
            <a:endParaRPr>
              <a:latin typeface="Nunito"/>
              <a:ea typeface="Nunito"/>
              <a:cs typeface="Nunito"/>
              <a:sym typeface="Nunito"/>
            </a:endParaRPr>
          </a:p>
        </p:txBody>
      </p:sp>
      <p:pic>
        <p:nvPicPr>
          <p:cNvPr id="130" name="Google Shape;130;p7"/>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31" name="Google Shape;131;p7"/>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6"/>
        <p:cNvGrpSpPr/>
        <p:nvPr/>
      </p:nvGrpSpPr>
      <p:grpSpPr>
        <a:xfrm>
          <a:off x="0" y="0"/>
          <a:ext cx="0" cy="0"/>
          <a:chOff x="0" y="0"/>
          <a:chExt cx="0" cy="0"/>
        </a:xfrm>
      </p:grpSpPr>
      <p:sp>
        <p:nvSpPr>
          <p:cNvPr id="137" name="Google Shape;137;p9"/>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38" name="Google Shape;138;p9"/>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9" name="Google Shape;139;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0"/>
        <p:cNvGrpSpPr/>
        <p:nvPr/>
      </p:nvGrpSpPr>
      <p:grpSpPr>
        <a:xfrm>
          <a:off x="0" y="0"/>
          <a:ext cx="0" cy="0"/>
          <a:chOff x="0" y="0"/>
          <a:chExt cx="0" cy="0"/>
        </a:xfrm>
      </p:grpSpPr>
      <p:sp>
        <p:nvSpPr>
          <p:cNvPr id="141" name="Google Shape;141;p10"/>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42" name="Google Shape;142;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5" name="Google Shape;145;p11"/>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46" name="Google Shape;146;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grpSp>
        <p:nvGrpSpPr>
          <p:cNvPr id="2" name="Group 1">
            <a:extLst>
              <a:ext uri="{FF2B5EF4-FFF2-40B4-BE49-F238E27FC236}">
                <a16:creationId xmlns:a16="http://schemas.microsoft.com/office/drawing/2014/main" id="{131A27E9-6ED7-3DA0-5ADF-79162962291E}"/>
              </a:ext>
            </a:extLst>
          </p:cNvPr>
          <p:cNvGrpSpPr/>
          <p:nvPr userDrawn="1"/>
        </p:nvGrpSpPr>
        <p:grpSpPr>
          <a:xfrm>
            <a:off x="5915025" y="-39156"/>
            <a:ext cx="1753064" cy="971490"/>
            <a:chOff x="7109493" y="-71244"/>
            <a:chExt cx="1165478" cy="645869"/>
          </a:xfrm>
        </p:grpSpPr>
        <p:pic>
          <p:nvPicPr>
            <p:cNvPr id="3" name="Picture 2" descr="A logo with a heart shaped egg and text&#10;&#10;Description automatically generated">
              <a:extLst>
                <a:ext uri="{FF2B5EF4-FFF2-40B4-BE49-F238E27FC236}">
                  <a16:creationId xmlns:a16="http://schemas.microsoft.com/office/drawing/2014/main" id="{23C14CC1-D4F0-E090-3AD3-3BF2EB4EE401}"/>
                </a:ext>
              </a:extLst>
            </p:cNvPr>
            <p:cNvPicPr>
              <a:picLocks noChangeAspect="1"/>
            </p:cNvPicPr>
            <p:nvPr userDrawn="1"/>
          </p:nvPicPr>
          <p:blipFill>
            <a:blip r:embed="rId8"/>
            <a:stretch>
              <a:fillRect/>
            </a:stretch>
          </p:blipFill>
          <p:spPr>
            <a:xfrm>
              <a:off x="7109493" y="-71244"/>
              <a:ext cx="1165478" cy="645869"/>
            </a:xfrm>
            <a:prstGeom prst="rect">
              <a:avLst/>
            </a:prstGeom>
          </p:spPr>
        </p:pic>
        <p:sp>
          <p:nvSpPr>
            <p:cNvPr id="4" name="Rectangle 3">
              <a:extLst>
                <a:ext uri="{FF2B5EF4-FFF2-40B4-BE49-F238E27FC236}">
                  <a16:creationId xmlns:a16="http://schemas.microsoft.com/office/drawing/2014/main" id="{04A2DF1E-EE19-8D64-EA61-C9DEBAD3FA32}"/>
                </a:ext>
              </a:extLst>
            </p:cNvPr>
            <p:cNvSpPr/>
            <p:nvPr userDrawn="1"/>
          </p:nvSpPr>
          <p:spPr>
            <a:xfrm>
              <a:off x="7595627" y="419437"/>
              <a:ext cx="623434" cy="8599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134" name="Google Shape;134;p8"/>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135" name="Google Shape;135;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eb.diffit.me/contact-us" TargetMode="External"/><Relationship Id="rId3" Type="http://schemas.openxmlformats.org/officeDocument/2006/relationships/slide" Target="slide3.xml"/><Relationship Id="rId7" Type="http://schemas.openxmlformats.org/officeDocument/2006/relationships/slide" Target="slide9.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8.xml"/><Relationship Id="rId11" Type="http://schemas.openxmlformats.org/officeDocument/2006/relationships/image" Target="../media/image2.png"/><Relationship Id="rId5" Type="http://schemas.openxmlformats.org/officeDocument/2006/relationships/slide" Target="slide4.xml"/><Relationship Id="rId10" Type="http://schemas.openxmlformats.org/officeDocument/2006/relationships/hyperlink" Target="https://diffit.me" TargetMode="External"/><Relationship Id="rId4" Type="http://schemas.openxmlformats.org/officeDocument/2006/relationships/slide" Target="slide5.xml"/><Relationship Id="rId9" Type="http://schemas.openxmlformats.org/officeDocument/2006/relationships/hyperlink" Target="https://web.diffit.me/faq"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0"/>
          <p:cNvSpPr txBox="1"/>
          <p:nvPr/>
        </p:nvSpPr>
        <p:spPr>
          <a:xfrm>
            <a:off x="301200" y="751650"/>
            <a:ext cx="7170000" cy="8835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374" b="1">
                <a:latin typeface="Nunito"/>
                <a:ea typeface="Nunito"/>
                <a:cs typeface="Nunito"/>
                <a:sym typeface="Nunito"/>
              </a:rPr>
              <a:t>Text to Text, Text to Self, Text to World Workbook</a:t>
            </a:r>
            <a:endParaRPr sz="1374" b="1">
              <a:solidFill>
                <a:srgbClr val="000000"/>
              </a:solidFill>
              <a:latin typeface="Nunito"/>
              <a:ea typeface="Nunito"/>
              <a:cs typeface="Nunito"/>
              <a:sym typeface="Nunito"/>
            </a:endParaRPr>
          </a:p>
          <a:p>
            <a:pPr marL="0" lvl="0" indent="0" algn="l" rtl="0">
              <a:spcBef>
                <a:spcPts val="0"/>
              </a:spcBef>
              <a:spcAft>
                <a:spcPts val="0"/>
              </a:spcAft>
              <a:buNone/>
            </a:pPr>
            <a:endParaRPr sz="1374" b="1">
              <a:solidFill>
                <a:srgbClr val="000000"/>
              </a:solidFill>
              <a:latin typeface="Nunito"/>
              <a:ea typeface="Nunito"/>
              <a:cs typeface="Nunito"/>
              <a:sym typeface="Nunito"/>
            </a:endParaRPr>
          </a:p>
          <a:p>
            <a:pPr marL="0" lvl="0" indent="0" algn="l" rtl="0">
              <a:spcBef>
                <a:spcPts val="0"/>
              </a:spcBef>
              <a:spcAft>
                <a:spcPts val="0"/>
              </a:spcAft>
              <a:buNone/>
            </a:pPr>
            <a:r>
              <a:rPr lang="en" sz="1374" b="1">
                <a:solidFill>
                  <a:srgbClr val="000000"/>
                </a:solidFill>
                <a:highlight>
                  <a:srgbClr val="DCFCE7"/>
                </a:highlight>
                <a:latin typeface="Nunito"/>
                <a:ea typeface="Nunito"/>
                <a:cs typeface="Nunito"/>
                <a:sym typeface="Nunito"/>
              </a:rPr>
              <a:t>Student Activity:</a:t>
            </a:r>
            <a:r>
              <a:rPr lang="en" sz="1374">
                <a:solidFill>
                  <a:srgbClr val="000000"/>
                </a:solidFill>
                <a:highlight>
                  <a:srgbClr val="DCFCE7"/>
                </a:highlight>
                <a:latin typeface="Nunito"/>
                <a:ea typeface="Nunito"/>
                <a:cs typeface="Nunito"/>
                <a:sym typeface="Nunito"/>
              </a:rPr>
              <a:t> </a:t>
            </a:r>
            <a:r>
              <a:rPr lang="en" sz="1374">
                <a:latin typeface="Nunito"/>
                <a:ea typeface="Nunito"/>
                <a:cs typeface="Nunito"/>
                <a:sym typeface="Nunito"/>
              </a:rPr>
              <a:t>read a passage and take notes using the Notice and Wonder notes. Then they complete the Text to Text, Text to Self, Text to World graphic organizer.</a:t>
            </a:r>
            <a:endParaRPr sz="1374">
              <a:latin typeface="Nunito"/>
              <a:ea typeface="Nunito"/>
              <a:cs typeface="Nunito"/>
              <a:sym typeface="Nunito"/>
            </a:endParaRPr>
          </a:p>
          <a:p>
            <a:pPr marL="0" lvl="0" indent="0" algn="l" rtl="0">
              <a:spcBef>
                <a:spcPts val="0"/>
              </a:spcBef>
              <a:spcAft>
                <a:spcPts val="0"/>
              </a:spcAft>
              <a:buNone/>
            </a:pPr>
            <a:endParaRPr sz="1374" b="1">
              <a:solidFill>
                <a:srgbClr val="000000"/>
              </a:solidFill>
              <a:latin typeface="Nunito"/>
              <a:ea typeface="Nunito"/>
              <a:cs typeface="Nunito"/>
              <a:sym typeface="Nunito"/>
            </a:endParaRPr>
          </a:p>
          <a:p>
            <a:pPr marL="0" lvl="0" indent="0" algn="l" rtl="0">
              <a:spcBef>
                <a:spcPts val="0"/>
              </a:spcBef>
              <a:spcAft>
                <a:spcPts val="0"/>
              </a:spcAft>
              <a:buNone/>
            </a:pPr>
            <a:r>
              <a:rPr lang="en" sz="1374" b="1">
                <a:solidFill>
                  <a:srgbClr val="000000"/>
                </a:solidFill>
                <a:highlight>
                  <a:srgbClr val="DCFCE7"/>
                </a:highlight>
                <a:latin typeface="Nunito"/>
                <a:ea typeface="Nunito"/>
                <a:cs typeface="Nunito"/>
                <a:sym typeface="Nunito"/>
              </a:rPr>
              <a:t>How to share with students:</a:t>
            </a:r>
            <a:r>
              <a:rPr lang="en" sz="1374">
                <a:solidFill>
                  <a:srgbClr val="000000"/>
                </a:solidFill>
                <a:highlight>
                  <a:srgbClr val="DCFCE7"/>
                </a:highlight>
                <a:latin typeface="Nunito"/>
                <a:ea typeface="Nunito"/>
                <a:cs typeface="Nunito"/>
                <a:sym typeface="Nunito"/>
              </a:rPr>
              <a:t> </a:t>
            </a:r>
            <a:r>
              <a:rPr lang="en" sz="1374">
                <a:solidFill>
                  <a:srgbClr val="000000"/>
                </a:solidFill>
                <a:latin typeface="Nunito"/>
                <a:ea typeface="Nunito"/>
                <a:cs typeface="Nunito"/>
                <a:sym typeface="Nunito"/>
              </a:rPr>
              <a:t>These pages are sized for printing or can be assigned digitally using an LMS (like Google Classroom), where students can work on their own slide decks via “Make a Copy for Each Student.” Each slide is set up with text boxes for students to type in.</a:t>
            </a:r>
            <a:endParaRPr sz="1374">
              <a:latin typeface="Nunito"/>
              <a:ea typeface="Nunito"/>
              <a:cs typeface="Nunito"/>
              <a:sym typeface="Nunito"/>
            </a:endParaRPr>
          </a:p>
          <a:p>
            <a:pPr marL="0" lvl="0" indent="0" algn="l" rtl="0">
              <a:spcBef>
                <a:spcPts val="0"/>
              </a:spcBef>
              <a:spcAft>
                <a:spcPts val="0"/>
              </a:spcAft>
              <a:buNone/>
            </a:pPr>
            <a:endParaRPr sz="1374">
              <a:latin typeface="Nunito"/>
              <a:ea typeface="Nunito"/>
              <a:cs typeface="Nunito"/>
              <a:sym typeface="Nunito"/>
            </a:endParaRPr>
          </a:p>
          <a:p>
            <a:pPr marL="0" lvl="0" indent="0" algn="l" rtl="0">
              <a:spcBef>
                <a:spcPts val="0"/>
              </a:spcBef>
              <a:spcAft>
                <a:spcPts val="0"/>
              </a:spcAft>
              <a:buNone/>
            </a:pPr>
            <a:r>
              <a:rPr lang="en" sz="1374" b="1">
                <a:highlight>
                  <a:srgbClr val="FFD966"/>
                </a:highlight>
                <a:latin typeface="Nunito"/>
                <a:ea typeface="Nunito"/>
                <a:cs typeface="Nunito"/>
                <a:sym typeface="Nunito"/>
              </a:rPr>
              <a:t>Please Note:</a:t>
            </a:r>
            <a:r>
              <a:rPr lang="en" sz="1374">
                <a:latin typeface="Nunito"/>
                <a:ea typeface="Nunito"/>
                <a:cs typeface="Nunito"/>
                <a:sym typeface="Nunito"/>
              </a:rPr>
              <a:t> Because Diffit resources can vary in length, be sure to check the formatting on each slide. </a:t>
            </a:r>
            <a:endParaRPr sz="1374">
              <a:latin typeface="Nunito"/>
              <a:ea typeface="Nunito"/>
              <a:cs typeface="Nunito"/>
              <a:sym typeface="Nunito"/>
            </a:endParaRPr>
          </a:p>
          <a:p>
            <a:pPr marL="0" lvl="0" indent="0" algn="l" rtl="0">
              <a:spcBef>
                <a:spcPts val="0"/>
              </a:spcBef>
              <a:spcAft>
                <a:spcPts val="0"/>
              </a:spcAft>
              <a:buNone/>
            </a:pPr>
            <a:endParaRPr sz="1374">
              <a:latin typeface="Nunito"/>
              <a:ea typeface="Nunito"/>
              <a:cs typeface="Nunito"/>
              <a:sym typeface="Nunito"/>
            </a:endParaRPr>
          </a:p>
          <a:p>
            <a:pPr marL="0" lvl="0" indent="0" algn="l" rtl="0">
              <a:spcBef>
                <a:spcPts val="0"/>
              </a:spcBef>
              <a:spcAft>
                <a:spcPts val="0"/>
              </a:spcAft>
              <a:buNone/>
            </a:pPr>
            <a:r>
              <a:rPr lang="en" sz="1374" b="1">
                <a:highlight>
                  <a:srgbClr val="DCFCE7"/>
                </a:highlight>
                <a:latin typeface="Nunito"/>
                <a:ea typeface="Nunito"/>
                <a:cs typeface="Nunito"/>
                <a:sym typeface="Nunito"/>
              </a:rPr>
              <a:t>Suggested Lesson Flow: </a:t>
            </a:r>
            <a:endParaRPr sz="1374" b="1">
              <a:highlight>
                <a:srgbClr val="DCFCE7"/>
              </a:highlight>
              <a:latin typeface="Nunito"/>
              <a:ea typeface="Nunito"/>
              <a:cs typeface="Nunito"/>
              <a:sym typeface="Nunito"/>
            </a:endParaRPr>
          </a:p>
          <a:p>
            <a:pPr marL="457200" lvl="0" indent="-315880" algn="l" rtl="0">
              <a:spcBef>
                <a:spcPts val="0"/>
              </a:spcBef>
              <a:spcAft>
                <a:spcPts val="0"/>
              </a:spcAft>
              <a:buSzPts val="1374"/>
              <a:buFont typeface="Nunito"/>
              <a:buAutoNum type="arabicPeriod"/>
            </a:pPr>
            <a:r>
              <a:rPr lang="en" sz="1374" u="sng">
                <a:solidFill>
                  <a:schemeClr val="hlink"/>
                </a:solidFill>
                <a:latin typeface="Nunito"/>
                <a:ea typeface="Nunito"/>
                <a:cs typeface="Nunito"/>
                <a:sym typeface="Nunito"/>
                <a:hlinkClick r:id="rId3" action="ppaction://hlinksldjump"/>
              </a:rPr>
              <a:t>Preview Vocabulary </a:t>
            </a:r>
            <a:r>
              <a:rPr lang="en" sz="1374">
                <a:latin typeface="Nunito"/>
                <a:ea typeface="Nunito"/>
                <a:cs typeface="Nunito"/>
                <a:sym typeface="Nunito"/>
              </a:rPr>
              <a:t>with students prior to reading.</a:t>
            </a:r>
            <a:endParaRPr sz="1374">
              <a:latin typeface="Nunito"/>
              <a:ea typeface="Nunito"/>
              <a:cs typeface="Nunito"/>
              <a:sym typeface="Nunito"/>
            </a:endParaRPr>
          </a:p>
          <a:p>
            <a:pPr marL="457200" lvl="0" indent="-315880" algn="l" rtl="0">
              <a:spcBef>
                <a:spcPts val="0"/>
              </a:spcBef>
              <a:spcAft>
                <a:spcPts val="0"/>
              </a:spcAft>
              <a:buSzPts val="1374"/>
              <a:buFont typeface="Nunito"/>
              <a:buAutoNum type="arabicPeriod"/>
            </a:pPr>
            <a:r>
              <a:rPr lang="en" sz="1374">
                <a:latin typeface="Nunito"/>
                <a:ea typeface="Nunito"/>
                <a:cs typeface="Nunito"/>
                <a:sym typeface="Nunito"/>
              </a:rPr>
              <a:t>Have students </a:t>
            </a:r>
            <a:r>
              <a:rPr lang="en" sz="1374" u="sng">
                <a:solidFill>
                  <a:schemeClr val="hlink"/>
                </a:solidFill>
                <a:latin typeface="Nunito"/>
                <a:ea typeface="Nunito"/>
                <a:cs typeface="Nunito"/>
                <a:sym typeface="Nunito"/>
                <a:hlinkClick r:id="rId4" action="ppaction://hlinksldjump"/>
              </a:rPr>
              <a:t>read the passage and complete the First, Then, Finally notes.</a:t>
            </a:r>
            <a:endParaRPr sz="1374">
              <a:latin typeface="Nunito"/>
              <a:ea typeface="Nunito"/>
              <a:cs typeface="Nunito"/>
              <a:sym typeface="Nunito"/>
            </a:endParaRPr>
          </a:p>
          <a:p>
            <a:pPr marL="457200" lvl="0" indent="-315880" algn="l" rtl="0">
              <a:spcBef>
                <a:spcPts val="0"/>
              </a:spcBef>
              <a:spcAft>
                <a:spcPts val="0"/>
              </a:spcAft>
              <a:buSzPts val="1374"/>
              <a:buFont typeface="Nunito"/>
              <a:buAutoNum type="arabicPeriod"/>
            </a:pPr>
            <a:r>
              <a:rPr lang="en" sz="1374">
                <a:latin typeface="Nunito"/>
                <a:ea typeface="Nunito"/>
                <a:cs typeface="Nunito"/>
                <a:sym typeface="Nunito"/>
              </a:rPr>
              <a:t>Have students complete the </a:t>
            </a:r>
            <a:r>
              <a:rPr lang="en" sz="1374" u="sng">
                <a:solidFill>
                  <a:schemeClr val="hlink"/>
                </a:solidFill>
                <a:latin typeface="Nunito"/>
                <a:ea typeface="Nunito"/>
                <a:cs typeface="Nunito"/>
                <a:sym typeface="Nunito"/>
                <a:hlinkClick r:id="rId5" action="ppaction://hlinksldjump"/>
              </a:rPr>
              <a:t>Text to Text, Text to Self, Text to World worksheet.</a:t>
            </a:r>
            <a:endParaRPr sz="1374">
              <a:latin typeface="Nunito"/>
              <a:ea typeface="Nunito"/>
              <a:cs typeface="Nunito"/>
              <a:sym typeface="Nunito"/>
            </a:endParaRPr>
          </a:p>
          <a:p>
            <a:pPr marL="457200" lvl="0" indent="-315880" algn="l" rtl="0">
              <a:spcBef>
                <a:spcPts val="0"/>
              </a:spcBef>
              <a:spcAft>
                <a:spcPts val="0"/>
              </a:spcAft>
              <a:buSzPts val="1374"/>
              <a:buFont typeface="Nunito"/>
              <a:buAutoNum type="arabicPeriod"/>
            </a:pPr>
            <a:r>
              <a:rPr lang="en" sz="1374">
                <a:latin typeface="Nunito"/>
                <a:ea typeface="Nunito"/>
                <a:cs typeface="Nunito"/>
                <a:sym typeface="Nunito"/>
              </a:rPr>
              <a:t>Have students go through the</a:t>
            </a:r>
            <a:r>
              <a:rPr lang="en" sz="1374" u="sng">
                <a:solidFill>
                  <a:schemeClr val="hlink"/>
                </a:solidFill>
                <a:latin typeface="Nunito"/>
                <a:ea typeface="Nunito"/>
                <a:cs typeface="Nunito"/>
                <a:sym typeface="Nunito"/>
                <a:hlinkClick r:id="rId4" action="ppaction://hlinksldjump"/>
              </a:rPr>
              <a:t> Multiple Choice Questions</a:t>
            </a:r>
            <a:r>
              <a:rPr lang="en" sz="1374">
                <a:latin typeface="Nunito"/>
                <a:ea typeface="Nunito"/>
                <a:cs typeface="Nunito"/>
                <a:sym typeface="Nunito"/>
              </a:rPr>
              <a:t>. Students will answer each question and explain their thinking.</a:t>
            </a:r>
            <a:endParaRPr sz="1374">
              <a:latin typeface="Nunito"/>
              <a:ea typeface="Nunito"/>
              <a:cs typeface="Nunito"/>
              <a:sym typeface="Nunito"/>
            </a:endParaRPr>
          </a:p>
          <a:p>
            <a:pPr marL="457200" lvl="0" indent="-315880" algn="l" rtl="0">
              <a:spcBef>
                <a:spcPts val="0"/>
              </a:spcBef>
              <a:spcAft>
                <a:spcPts val="0"/>
              </a:spcAft>
              <a:buSzPts val="1374"/>
              <a:buFont typeface="Nunito"/>
              <a:buAutoNum type="arabicPeriod"/>
            </a:pPr>
            <a:r>
              <a:rPr lang="en" sz="1374">
                <a:latin typeface="Nunito"/>
                <a:ea typeface="Nunito"/>
                <a:cs typeface="Nunito"/>
                <a:sym typeface="Nunito"/>
              </a:rPr>
              <a:t>Have students complete the </a:t>
            </a:r>
            <a:r>
              <a:rPr lang="en" sz="1374" u="sng">
                <a:solidFill>
                  <a:schemeClr val="hlink"/>
                </a:solidFill>
                <a:latin typeface="Nunito"/>
                <a:ea typeface="Nunito"/>
                <a:cs typeface="Nunito"/>
                <a:sym typeface="Nunito"/>
                <a:hlinkClick r:id="rId6" action="ppaction://hlinksldjump"/>
              </a:rPr>
              <a:t>Short Answer Questions</a:t>
            </a:r>
            <a:r>
              <a:rPr lang="en" sz="1374">
                <a:latin typeface="Nunito"/>
                <a:ea typeface="Nunito"/>
                <a:cs typeface="Nunito"/>
                <a:sym typeface="Nunito"/>
              </a:rPr>
              <a:t>.</a:t>
            </a:r>
            <a:endParaRPr sz="1374">
              <a:latin typeface="Nunito"/>
              <a:ea typeface="Nunito"/>
              <a:cs typeface="Nunito"/>
              <a:sym typeface="Nunito"/>
            </a:endParaRPr>
          </a:p>
          <a:p>
            <a:pPr marL="457200" lvl="0" indent="-315880" algn="l" rtl="0">
              <a:spcBef>
                <a:spcPts val="0"/>
              </a:spcBef>
              <a:spcAft>
                <a:spcPts val="0"/>
              </a:spcAft>
              <a:buSzPts val="1374"/>
              <a:buFont typeface="Nunito"/>
              <a:buAutoNum type="arabicPeriod"/>
            </a:pPr>
            <a:r>
              <a:rPr lang="en" sz="1374">
                <a:latin typeface="Nunito"/>
                <a:ea typeface="Nunito"/>
                <a:cs typeface="Nunito"/>
                <a:sym typeface="Nunito"/>
              </a:rPr>
              <a:t>Have students </a:t>
            </a:r>
            <a:r>
              <a:rPr lang="en" sz="1374" u="sng">
                <a:solidFill>
                  <a:schemeClr val="hlink"/>
                </a:solidFill>
                <a:latin typeface="Nunito"/>
                <a:ea typeface="Nunito"/>
                <a:cs typeface="Nunito"/>
                <a:sym typeface="Nunito"/>
                <a:hlinkClick r:id="rId7" action="ppaction://hlinksldjump"/>
              </a:rPr>
              <a:t>complete the Open Ended Questions</a:t>
            </a:r>
            <a:r>
              <a:rPr lang="en" sz="1374">
                <a:latin typeface="Nunito"/>
                <a:ea typeface="Nunito"/>
                <a:cs typeface="Nunito"/>
                <a:sym typeface="Nunito"/>
              </a:rPr>
              <a:t> and discuss with partners or groups their responses.</a:t>
            </a:r>
            <a:endParaRPr sz="1374">
              <a:latin typeface="Nunito"/>
              <a:ea typeface="Nunito"/>
              <a:cs typeface="Nunito"/>
              <a:sym typeface="Nunito"/>
            </a:endParaRPr>
          </a:p>
          <a:p>
            <a:pPr marL="457200" lvl="0" indent="0" algn="l" rtl="0">
              <a:spcBef>
                <a:spcPts val="0"/>
              </a:spcBef>
              <a:spcAft>
                <a:spcPts val="0"/>
              </a:spcAft>
              <a:buNone/>
            </a:pPr>
            <a:endParaRPr sz="1374">
              <a:latin typeface="Nunito"/>
              <a:ea typeface="Nunito"/>
              <a:cs typeface="Nunito"/>
              <a:sym typeface="Nunito"/>
            </a:endParaRPr>
          </a:p>
          <a:p>
            <a:pPr marL="0" lvl="0" indent="0" algn="l" rtl="0">
              <a:spcBef>
                <a:spcPts val="0"/>
              </a:spcBef>
              <a:spcAft>
                <a:spcPts val="0"/>
              </a:spcAft>
              <a:buClr>
                <a:srgbClr val="000000"/>
              </a:buClr>
              <a:buSzPts val="1100"/>
              <a:buFont typeface="Arial"/>
              <a:buNone/>
            </a:pPr>
            <a:r>
              <a:rPr lang="en" sz="1374">
                <a:solidFill>
                  <a:srgbClr val="000000"/>
                </a:solidFill>
                <a:highlight>
                  <a:srgbClr val="FFFFFF"/>
                </a:highlight>
                <a:latin typeface="Nunito"/>
                <a:ea typeface="Nunito"/>
                <a:cs typeface="Nunito"/>
                <a:sym typeface="Nunito"/>
              </a:rPr>
              <a:t>Feel free to edit, remix, and use this resource however works best for you and your students! </a:t>
            </a:r>
            <a:endParaRPr sz="1374">
              <a:solidFill>
                <a:srgbClr val="000000"/>
              </a:solidFill>
              <a:highlight>
                <a:srgbClr val="FFFFFF"/>
              </a:highlight>
              <a:latin typeface="Nunito"/>
              <a:ea typeface="Nunito"/>
              <a:cs typeface="Nunito"/>
              <a:sym typeface="Nunito"/>
            </a:endParaRPr>
          </a:p>
          <a:p>
            <a:pPr marL="0" lvl="0" indent="0" algn="l" rtl="0">
              <a:spcBef>
                <a:spcPts val="0"/>
              </a:spcBef>
              <a:spcAft>
                <a:spcPts val="0"/>
              </a:spcAft>
              <a:buClr>
                <a:srgbClr val="000000"/>
              </a:buClr>
              <a:buSzPts val="1100"/>
              <a:buFont typeface="Arial"/>
              <a:buNone/>
            </a:pPr>
            <a:endParaRPr sz="1374">
              <a:solidFill>
                <a:srgbClr val="000000"/>
              </a:solidFill>
              <a:highlight>
                <a:srgbClr val="FFFFFF"/>
              </a:highlight>
              <a:latin typeface="Nunito"/>
              <a:ea typeface="Nunito"/>
              <a:cs typeface="Nunito"/>
              <a:sym typeface="Nunito"/>
            </a:endParaRPr>
          </a:p>
          <a:p>
            <a:pPr marL="0" lvl="0" indent="0" algn="l" rtl="0">
              <a:spcBef>
                <a:spcPts val="0"/>
              </a:spcBef>
              <a:spcAft>
                <a:spcPts val="0"/>
              </a:spcAft>
              <a:buClr>
                <a:srgbClr val="000000"/>
              </a:buClr>
              <a:buSzPts val="1100"/>
              <a:buFont typeface="Arial"/>
              <a:buNone/>
            </a:pPr>
            <a:r>
              <a:rPr lang="en" sz="1374" b="1">
                <a:solidFill>
                  <a:srgbClr val="000000"/>
                </a:solidFill>
                <a:highlight>
                  <a:srgbClr val="DCFCE7"/>
                </a:highlight>
                <a:latin typeface="Nunito"/>
                <a:ea typeface="Nunito"/>
                <a:cs typeface="Nunito"/>
                <a:sym typeface="Nunito"/>
              </a:rPr>
              <a:t>Learn More:</a:t>
            </a:r>
            <a:r>
              <a:rPr lang="en" sz="1374">
                <a:solidFill>
                  <a:srgbClr val="000000"/>
                </a:solidFill>
                <a:highlight>
                  <a:srgbClr val="FFFFFF"/>
                </a:highlight>
                <a:latin typeface="Nunito"/>
                <a:ea typeface="Nunito"/>
                <a:cs typeface="Nunito"/>
                <a:sym typeface="Nunito"/>
              </a:rPr>
              <a:t> </a:t>
            </a:r>
            <a:r>
              <a:rPr lang="en" sz="1374" u="sng">
                <a:solidFill>
                  <a:srgbClr val="0097A7"/>
                </a:solidFill>
                <a:highlight>
                  <a:srgbClr val="FFFFFF"/>
                </a:highlight>
                <a:latin typeface="Nunito"/>
                <a:ea typeface="Nunito"/>
                <a:cs typeface="Nunito"/>
                <a:sym typeface="Nunito"/>
                <a:hlinkClick r:id="rId8">
                  <a:extLst>
                    <a:ext uri="{A12FA001-AC4F-418D-AE19-62706E023703}">
                      <ahyp:hlinkClr xmlns:ahyp="http://schemas.microsoft.com/office/drawing/2018/hyperlinkcolor" val="tx"/>
                    </a:ext>
                  </a:extLst>
                </a:hlinkClick>
              </a:rPr>
              <a:t>Please reach out</a:t>
            </a:r>
            <a:r>
              <a:rPr lang="en" sz="1374">
                <a:solidFill>
                  <a:srgbClr val="000000"/>
                </a:solidFill>
                <a:highlight>
                  <a:srgbClr val="FFFFFF"/>
                </a:highlight>
                <a:latin typeface="Nunito"/>
                <a:ea typeface="Nunito"/>
                <a:cs typeface="Nunito"/>
                <a:sym typeface="Nunito"/>
              </a:rPr>
              <a:t> with any questions or feedback. You can also learn more on our </a:t>
            </a:r>
            <a:r>
              <a:rPr lang="en" sz="1374" u="sng">
                <a:solidFill>
                  <a:srgbClr val="0097A7"/>
                </a:solidFill>
                <a:highlight>
                  <a:srgbClr val="FFFFFF"/>
                </a:highlight>
                <a:latin typeface="Nunito"/>
                <a:ea typeface="Nunito"/>
                <a:cs typeface="Nunito"/>
                <a:sym typeface="Nunito"/>
                <a:hlinkClick r:id="rId9">
                  <a:extLst>
                    <a:ext uri="{A12FA001-AC4F-418D-AE19-62706E023703}">
                      <ahyp:hlinkClr xmlns:ahyp="http://schemas.microsoft.com/office/drawing/2018/hyperlinkcolor" val="tx"/>
                    </a:ext>
                  </a:extLst>
                </a:hlinkClick>
              </a:rPr>
              <a:t>FAQ page</a:t>
            </a:r>
            <a:r>
              <a:rPr lang="en" sz="1374">
                <a:solidFill>
                  <a:srgbClr val="000000"/>
                </a:solidFill>
                <a:highlight>
                  <a:srgbClr val="FFFFFF"/>
                </a:highlight>
                <a:latin typeface="Nunito"/>
                <a:ea typeface="Nunito"/>
                <a:cs typeface="Nunito"/>
                <a:sym typeface="Nunito"/>
              </a:rPr>
              <a:t>, or get more resources at </a:t>
            </a:r>
            <a:r>
              <a:rPr lang="en" sz="1374" u="sng">
                <a:solidFill>
                  <a:srgbClr val="0097A7"/>
                </a:solidFill>
                <a:highlight>
                  <a:srgbClr val="FFFFFF"/>
                </a:highlight>
                <a:latin typeface="Nunito"/>
                <a:ea typeface="Nunito"/>
                <a:cs typeface="Nunito"/>
                <a:sym typeface="Nunito"/>
                <a:hlinkClick r:id="rId10">
                  <a:extLst>
                    <a:ext uri="{A12FA001-AC4F-418D-AE19-62706E023703}">
                      <ahyp:hlinkClr xmlns:ahyp="http://schemas.microsoft.com/office/drawing/2018/hyperlinkcolor" val="tx"/>
                    </a:ext>
                  </a:extLst>
                </a:hlinkClick>
              </a:rPr>
              <a:t>Diffit.me</a:t>
            </a:r>
            <a:r>
              <a:rPr lang="en" sz="1374">
                <a:solidFill>
                  <a:srgbClr val="000000"/>
                </a:solidFill>
                <a:highlight>
                  <a:srgbClr val="FFFFFF"/>
                </a:highlight>
                <a:latin typeface="Nunito"/>
                <a:ea typeface="Nunito"/>
                <a:cs typeface="Nunito"/>
                <a:sym typeface="Nunito"/>
              </a:rPr>
              <a:t>!</a:t>
            </a:r>
            <a:endParaRPr sz="1374">
              <a:latin typeface="Nunito"/>
              <a:ea typeface="Nunito"/>
              <a:cs typeface="Nunito"/>
              <a:sym typeface="Nunito"/>
            </a:endParaRPr>
          </a:p>
        </p:txBody>
      </p:sp>
      <p:sp>
        <p:nvSpPr>
          <p:cNvPr id="182" name="Google Shape;182;p20"/>
          <p:cNvSpPr txBox="1"/>
          <p:nvPr/>
        </p:nvSpPr>
        <p:spPr>
          <a:xfrm>
            <a:off x="0" y="55696"/>
            <a:ext cx="7772400" cy="446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700">
                <a:highlight>
                  <a:srgbClr val="FFD966"/>
                </a:highlight>
                <a:latin typeface="Tilt Warp"/>
                <a:ea typeface="Tilt Warp"/>
                <a:cs typeface="Tilt Warp"/>
                <a:sym typeface="Tilt Warp"/>
              </a:rPr>
              <a:t>TEACHER INSTRUCTION PAGE (delete this slide)</a:t>
            </a:r>
            <a:endParaRPr sz="1700">
              <a:highlight>
                <a:srgbClr val="FFD966"/>
              </a:highlight>
              <a:latin typeface="Tilt Warp"/>
              <a:ea typeface="Tilt Warp"/>
              <a:cs typeface="Tilt Warp"/>
              <a:sym typeface="Tilt Warp"/>
            </a:endParaRPr>
          </a:p>
        </p:txBody>
      </p:sp>
      <p:sp>
        <p:nvSpPr>
          <p:cNvPr id="183" name="Google Shape;183;p20"/>
          <p:cNvSpPr txBox="1"/>
          <p:nvPr/>
        </p:nvSpPr>
        <p:spPr>
          <a:xfrm>
            <a:off x="0" y="9556296"/>
            <a:ext cx="77724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a:solidFill>
                  <a:srgbClr val="000000"/>
                </a:solidFill>
                <a:highlight>
                  <a:srgbClr val="FFD966"/>
                </a:highlight>
                <a:latin typeface="Tilt Warp"/>
                <a:ea typeface="Tilt Warp"/>
                <a:cs typeface="Tilt Warp"/>
                <a:sym typeface="Tilt Warp"/>
              </a:rPr>
              <a:t>TEACHER INSTRUCTION PAGE (delete this slide)</a:t>
            </a:r>
            <a:endParaRPr sz="1600">
              <a:highlight>
                <a:srgbClr val="FFD966"/>
              </a:highlight>
              <a:latin typeface="Tilt Warp"/>
              <a:ea typeface="Tilt Warp"/>
              <a:cs typeface="Tilt Warp"/>
              <a:sym typeface="Tilt Warp"/>
            </a:endParaRPr>
          </a:p>
        </p:txBody>
      </p:sp>
      <p:pic>
        <p:nvPicPr>
          <p:cNvPr id="184" name="Google Shape;184;p20"/>
          <p:cNvPicPr preferRelativeResize="0"/>
          <p:nvPr/>
        </p:nvPicPr>
        <p:blipFill>
          <a:blip r:embed="rId11">
            <a:alphaModFix/>
          </a:blip>
          <a:stretch>
            <a:fillRect/>
          </a:stretch>
        </p:blipFill>
        <p:spPr>
          <a:xfrm>
            <a:off x="144125" y="131905"/>
            <a:ext cx="446400" cy="446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8"/>
          <p:cNvSpPr txBox="1">
            <a:spLocks noGrp="1"/>
          </p:cNvSpPr>
          <p:nvPr>
            <p:ph type="subTitle" idx="1"/>
          </p:nvPr>
        </p:nvSpPr>
        <p:spPr>
          <a:xfrm>
            <a:off x="397991" y="1415071"/>
            <a:ext cx="6976500" cy="63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100" b="1" dirty="0"/>
              <a:t>Imagine you are in charge of creating a community project to support people experiencing food poverty. What ideas do you have? How would you encourage others to get involved?</a:t>
            </a:r>
            <a:endParaRPr sz="1100" b="1" dirty="0"/>
          </a:p>
        </p:txBody>
      </p:sp>
      <p:sp>
        <p:nvSpPr>
          <p:cNvPr id="265" name="Google Shape;265;p28"/>
          <p:cNvSpPr txBox="1">
            <a:spLocks noGrp="1"/>
          </p:cNvSpPr>
          <p:nvPr>
            <p:ph type="subTitle" idx="2"/>
          </p:nvPr>
        </p:nvSpPr>
        <p:spPr>
          <a:xfrm>
            <a:off x="453125" y="5322926"/>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66" name="Google Shape;266;p28"/>
          <p:cNvSpPr txBox="1">
            <a:spLocks noGrp="1"/>
          </p:cNvSpPr>
          <p:nvPr>
            <p:ph type="subTitle" idx="3"/>
          </p:nvPr>
        </p:nvSpPr>
        <p:spPr>
          <a:xfrm>
            <a:off x="4007350" y="5335550"/>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67" name="Google Shape;267;p28"/>
          <p:cNvSpPr txBox="1">
            <a:spLocks noGrp="1"/>
          </p:cNvSpPr>
          <p:nvPr>
            <p:ph type="subTitle" idx="4"/>
          </p:nvPr>
        </p:nvSpPr>
        <p:spPr>
          <a:xfrm>
            <a:off x="397950" y="2902563"/>
            <a:ext cx="6976500" cy="126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p28"/>
          <p:cNvSpPr txBox="1">
            <a:spLocks noGrp="1"/>
          </p:cNvSpPr>
          <p:nvPr>
            <p:ph type="subTitle" idx="5"/>
          </p:nvPr>
        </p:nvSpPr>
        <p:spPr>
          <a:xfrm>
            <a:off x="443625" y="7685651"/>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69" name="Google Shape;269;p28"/>
          <p:cNvSpPr txBox="1">
            <a:spLocks noGrp="1"/>
          </p:cNvSpPr>
          <p:nvPr>
            <p:ph type="subTitle" idx="6"/>
          </p:nvPr>
        </p:nvSpPr>
        <p:spPr>
          <a:xfrm>
            <a:off x="3997850" y="7698275"/>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9"/>
          <p:cNvSpPr txBox="1">
            <a:spLocks noGrp="1"/>
          </p:cNvSpPr>
          <p:nvPr>
            <p:ph type="subTitle" idx="1"/>
          </p:nvPr>
        </p:nvSpPr>
        <p:spPr>
          <a:xfrm>
            <a:off x="397991" y="1415071"/>
            <a:ext cx="6976500" cy="63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78" b="1"/>
              <a:t>Reflect on the importance of empathy and understanding towards others who may be facing food insecurity. How can you show empathy and support to those in need? Why is it important to challenge the stigma around food poverty?</a:t>
            </a:r>
            <a:endParaRPr sz="1078" b="1"/>
          </a:p>
        </p:txBody>
      </p:sp>
      <p:sp>
        <p:nvSpPr>
          <p:cNvPr id="275" name="Google Shape;275;p29"/>
          <p:cNvSpPr txBox="1">
            <a:spLocks noGrp="1"/>
          </p:cNvSpPr>
          <p:nvPr>
            <p:ph type="subTitle" idx="2"/>
          </p:nvPr>
        </p:nvSpPr>
        <p:spPr>
          <a:xfrm>
            <a:off x="453125" y="5322926"/>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76" name="Google Shape;276;p29"/>
          <p:cNvSpPr txBox="1">
            <a:spLocks noGrp="1"/>
          </p:cNvSpPr>
          <p:nvPr>
            <p:ph type="subTitle" idx="3"/>
          </p:nvPr>
        </p:nvSpPr>
        <p:spPr>
          <a:xfrm>
            <a:off x="4007350" y="5335550"/>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77" name="Google Shape;277;p29"/>
          <p:cNvSpPr txBox="1">
            <a:spLocks noGrp="1"/>
          </p:cNvSpPr>
          <p:nvPr>
            <p:ph type="subTitle" idx="4"/>
          </p:nvPr>
        </p:nvSpPr>
        <p:spPr>
          <a:xfrm>
            <a:off x="397950" y="2902563"/>
            <a:ext cx="6976500" cy="126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8" name="Google Shape;278;p29"/>
          <p:cNvSpPr txBox="1">
            <a:spLocks noGrp="1"/>
          </p:cNvSpPr>
          <p:nvPr>
            <p:ph type="subTitle" idx="5"/>
          </p:nvPr>
        </p:nvSpPr>
        <p:spPr>
          <a:xfrm>
            <a:off x="443625" y="7685651"/>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79" name="Google Shape;279;p29"/>
          <p:cNvSpPr txBox="1">
            <a:spLocks noGrp="1"/>
          </p:cNvSpPr>
          <p:nvPr>
            <p:ph type="subTitle" idx="6"/>
          </p:nvPr>
        </p:nvSpPr>
        <p:spPr>
          <a:xfrm>
            <a:off x="3997850" y="7698275"/>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4D395-BA6C-13B5-EF0D-8874253EC409}"/>
              </a:ext>
            </a:extLst>
          </p:cNvPr>
          <p:cNvSpPr>
            <a:spLocks noGrp="1"/>
          </p:cNvSpPr>
          <p:nvPr>
            <p:ph type="title"/>
          </p:nvPr>
        </p:nvSpPr>
        <p:spPr/>
        <p:txBody>
          <a:bodyPr/>
          <a:lstStyle/>
          <a:p>
            <a:endParaRPr lang="en-GB"/>
          </a:p>
        </p:txBody>
      </p:sp>
      <p:pic>
        <p:nvPicPr>
          <p:cNvPr id="4" name="Picture 3" descr="A young person sitting at a table&#10;&#10;Description automatically generated">
            <a:extLst>
              <a:ext uri="{FF2B5EF4-FFF2-40B4-BE49-F238E27FC236}">
                <a16:creationId xmlns:a16="http://schemas.microsoft.com/office/drawing/2014/main" id="{DB5DB675-8FD3-339F-8607-113A1EE0CFEF}"/>
              </a:ext>
            </a:extLst>
          </p:cNvPr>
          <p:cNvPicPr>
            <a:picLocks noChangeAspect="1"/>
          </p:cNvPicPr>
          <p:nvPr/>
        </p:nvPicPr>
        <p:blipFill>
          <a:blip r:embed="rId2"/>
          <a:stretch>
            <a:fillRect/>
          </a:stretch>
        </p:blipFill>
        <p:spPr>
          <a:xfrm>
            <a:off x="0" y="0"/>
            <a:ext cx="7772400" cy="10058400"/>
          </a:xfrm>
          <a:prstGeom prst="rect">
            <a:avLst/>
          </a:prstGeom>
        </p:spPr>
      </p:pic>
    </p:spTree>
    <p:extLst>
      <p:ext uri="{BB962C8B-B14F-4D97-AF65-F5344CB8AC3E}">
        <p14:creationId xmlns:p14="http://schemas.microsoft.com/office/powerpoint/2010/main" val="3744376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1"/>
          <p:cNvSpPr txBox="1">
            <a:spLocks noGrp="1"/>
          </p:cNvSpPr>
          <p:nvPr>
            <p:ph type="subTitle" idx="2"/>
          </p:nvPr>
        </p:nvSpPr>
        <p:spPr>
          <a:xfrm>
            <a:off x="2389750" y="1604880"/>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0" name="Google Shape;190;p21"/>
          <p:cNvSpPr txBox="1">
            <a:spLocks noGrp="1"/>
          </p:cNvSpPr>
          <p:nvPr>
            <p:ph type="subTitle" idx="3"/>
          </p:nvPr>
        </p:nvSpPr>
        <p:spPr>
          <a:xfrm>
            <a:off x="4857075" y="1598440"/>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1" name="Google Shape;191;p21"/>
          <p:cNvSpPr txBox="1">
            <a:spLocks noGrp="1"/>
          </p:cNvSpPr>
          <p:nvPr>
            <p:ph type="subTitle" idx="5"/>
          </p:nvPr>
        </p:nvSpPr>
        <p:spPr>
          <a:xfrm>
            <a:off x="2404025" y="3255918"/>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2" name="Google Shape;192;p21"/>
          <p:cNvSpPr txBox="1">
            <a:spLocks noGrp="1"/>
          </p:cNvSpPr>
          <p:nvPr>
            <p:ph type="subTitle" idx="6"/>
          </p:nvPr>
        </p:nvSpPr>
        <p:spPr>
          <a:xfrm>
            <a:off x="4871350" y="3249478"/>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3" name="Google Shape;193;p21"/>
          <p:cNvSpPr txBox="1">
            <a:spLocks noGrp="1"/>
          </p:cNvSpPr>
          <p:nvPr>
            <p:ph type="subTitle" idx="8"/>
          </p:nvPr>
        </p:nvSpPr>
        <p:spPr>
          <a:xfrm>
            <a:off x="2404025" y="4906957"/>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4" name="Google Shape;194;p21"/>
          <p:cNvSpPr txBox="1">
            <a:spLocks noGrp="1"/>
          </p:cNvSpPr>
          <p:nvPr>
            <p:ph type="subTitle" idx="9"/>
          </p:nvPr>
        </p:nvSpPr>
        <p:spPr>
          <a:xfrm>
            <a:off x="4871350" y="4900517"/>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5" name="Google Shape;195;p21"/>
          <p:cNvSpPr txBox="1">
            <a:spLocks noGrp="1"/>
          </p:cNvSpPr>
          <p:nvPr>
            <p:ph type="subTitle" idx="14"/>
          </p:nvPr>
        </p:nvSpPr>
        <p:spPr>
          <a:xfrm>
            <a:off x="2404025" y="6557995"/>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6" name="Google Shape;196;p21"/>
          <p:cNvSpPr txBox="1">
            <a:spLocks noGrp="1"/>
          </p:cNvSpPr>
          <p:nvPr>
            <p:ph type="subTitle" idx="15"/>
          </p:nvPr>
        </p:nvSpPr>
        <p:spPr>
          <a:xfrm>
            <a:off x="4871350" y="6551555"/>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7" name="Google Shape;197;p21"/>
          <p:cNvSpPr txBox="1">
            <a:spLocks noGrp="1"/>
          </p:cNvSpPr>
          <p:nvPr>
            <p:ph type="subTitle" idx="17"/>
          </p:nvPr>
        </p:nvSpPr>
        <p:spPr>
          <a:xfrm>
            <a:off x="2389750" y="8209034"/>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8" name="Google Shape;198;p21"/>
          <p:cNvSpPr txBox="1">
            <a:spLocks noGrp="1"/>
          </p:cNvSpPr>
          <p:nvPr>
            <p:ph type="subTitle" idx="18"/>
          </p:nvPr>
        </p:nvSpPr>
        <p:spPr>
          <a:xfrm>
            <a:off x="4857075" y="8202594"/>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9" name="Google Shape;199;p21"/>
          <p:cNvSpPr txBox="1"/>
          <p:nvPr/>
        </p:nvSpPr>
        <p:spPr>
          <a:xfrm>
            <a:off x="331500" y="1598450"/>
            <a:ext cx="1845600" cy="128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Nunito"/>
                <a:ea typeface="Nunito"/>
                <a:cs typeface="Nunito"/>
                <a:sym typeface="Nunito"/>
              </a:rPr>
              <a:t>food poverty</a:t>
            </a:r>
            <a:r>
              <a:rPr lang="en" sz="1200" b="1" dirty="0">
                <a:solidFill>
                  <a:srgbClr val="000000"/>
                </a:solidFill>
                <a:latin typeface="Nunito"/>
                <a:ea typeface="Nunito"/>
                <a:cs typeface="Nunito"/>
                <a:sym typeface="Nunito"/>
              </a:rPr>
              <a:t> </a:t>
            </a:r>
            <a:br>
              <a:rPr lang="en" sz="1200" b="1" dirty="0">
                <a:solidFill>
                  <a:srgbClr val="000000"/>
                </a:solidFill>
                <a:latin typeface="Nunito"/>
                <a:ea typeface="Nunito"/>
                <a:cs typeface="Nunito"/>
                <a:sym typeface="Nunito"/>
              </a:rPr>
            </a:br>
            <a:r>
              <a:rPr lang="en" sz="1200" i="1" dirty="0">
                <a:latin typeface="Nunito"/>
                <a:ea typeface="Nunito"/>
                <a:cs typeface="Nunito"/>
                <a:sym typeface="Nunito"/>
              </a:rPr>
              <a:t>noun</a:t>
            </a:r>
            <a:endParaRPr sz="1200" i="1" dirty="0">
              <a:solidFill>
                <a:srgbClr val="000000"/>
              </a:solidFill>
              <a:latin typeface="Nunito"/>
              <a:ea typeface="Nunito"/>
              <a:cs typeface="Nunito"/>
              <a:sym typeface="Nunito"/>
            </a:endParaRPr>
          </a:p>
          <a:p>
            <a:pPr marL="0" lvl="0" indent="0" algn="l" rtl="0">
              <a:spcBef>
                <a:spcPts val="0"/>
              </a:spcBef>
              <a:spcAft>
                <a:spcPts val="0"/>
              </a:spcAft>
              <a:buNone/>
            </a:pPr>
            <a:r>
              <a:rPr lang="en" sz="1200" dirty="0">
                <a:latin typeface="Nunito"/>
                <a:ea typeface="Nunito"/>
                <a:cs typeface="Nunito"/>
                <a:sym typeface="Nunito"/>
              </a:rPr>
              <a:t>The state of not having enough money to buy food for oneself and one's family.</a:t>
            </a:r>
            <a:endParaRPr sz="1200" dirty="0">
              <a:solidFill>
                <a:srgbClr val="000000"/>
              </a:solidFill>
              <a:latin typeface="Nunito"/>
              <a:ea typeface="Nunito"/>
              <a:cs typeface="Nunito"/>
              <a:sym typeface="Nunito"/>
            </a:endParaRPr>
          </a:p>
        </p:txBody>
      </p:sp>
      <p:sp>
        <p:nvSpPr>
          <p:cNvPr id="200" name="Google Shape;200;p21"/>
          <p:cNvSpPr txBox="1"/>
          <p:nvPr/>
        </p:nvSpPr>
        <p:spPr>
          <a:xfrm>
            <a:off x="317200" y="3288225"/>
            <a:ext cx="1874100" cy="12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25" b="1" dirty="0">
                <a:latin typeface="Nunito"/>
                <a:ea typeface="Nunito"/>
                <a:cs typeface="Nunito"/>
                <a:sym typeface="Nunito"/>
              </a:rPr>
              <a:t>stigma</a:t>
            </a:r>
            <a:endParaRPr sz="1025" b="1" dirty="0">
              <a:solidFill>
                <a:srgbClr val="000000"/>
              </a:solidFill>
              <a:latin typeface="Nunito"/>
              <a:ea typeface="Nunito"/>
              <a:cs typeface="Nunito"/>
              <a:sym typeface="Nunito"/>
            </a:endParaRPr>
          </a:p>
          <a:p>
            <a:pPr marL="0" lvl="0" indent="0" algn="l" rtl="0">
              <a:spcBef>
                <a:spcPts val="0"/>
              </a:spcBef>
              <a:spcAft>
                <a:spcPts val="0"/>
              </a:spcAft>
              <a:buNone/>
            </a:pPr>
            <a:r>
              <a:rPr lang="en" sz="1025" i="1" dirty="0">
                <a:latin typeface="Nunito"/>
                <a:ea typeface="Nunito"/>
                <a:cs typeface="Nunito"/>
                <a:sym typeface="Nunito"/>
              </a:rPr>
              <a:t>noun</a:t>
            </a:r>
            <a:endParaRPr sz="1025" i="1" dirty="0">
              <a:solidFill>
                <a:srgbClr val="000000"/>
              </a:solidFill>
              <a:latin typeface="Nunito"/>
              <a:ea typeface="Nunito"/>
              <a:cs typeface="Nunito"/>
              <a:sym typeface="Nunito"/>
            </a:endParaRPr>
          </a:p>
          <a:p>
            <a:pPr marL="0" lvl="0" indent="0" algn="l" rtl="0">
              <a:spcBef>
                <a:spcPts val="0"/>
              </a:spcBef>
              <a:spcAft>
                <a:spcPts val="0"/>
              </a:spcAft>
              <a:buNone/>
            </a:pPr>
            <a:r>
              <a:rPr lang="en" sz="1025" dirty="0">
                <a:latin typeface="Nunito"/>
                <a:ea typeface="Nunito"/>
                <a:cs typeface="Nunito"/>
                <a:sym typeface="Nunito"/>
              </a:rPr>
              <a:t>A mark of disgrace or shame associated with a particular circumstance, quality, or person.</a:t>
            </a:r>
            <a:endParaRPr sz="1025" dirty="0">
              <a:solidFill>
                <a:srgbClr val="000000"/>
              </a:solidFill>
              <a:latin typeface="Nunito"/>
              <a:ea typeface="Nunito"/>
              <a:cs typeface="Nunito"/>
              <a:sym typeface="Nunito"/>
            </a:endParaRPr>
          </a:p>
        </p:txBody>
      </p:sp>
      <p:sp>
        <p:nvSpPr>
          <p:cNvPr id="201" name="Google Shape;201;p21"/>
          <p:cNvSpPr txBox="1"/>
          <p:nvPr/>
        </p:nvSpPr>
        <p:spPr>
          <a:xfrm>
            <a:off x="317200" y="4890525"/>
            <a:ext cx="1874100" cy="12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Nunito"/>
                <a:ea typeface="Nunito"/>
                <a:cs typeface="Nunito"/>
                <a:sym typeface="Nunito"/>
              </a:rPr>
              <a:t>empathy</a:t>
            </a:r>
            <a:endParaRPr sz="1200" b="1" dirty="0">
              <a:solidFill>
                <a:srgbClr val="000000"/>
              </a:solidFill>
              <a:latin typeface="Nunito"/>
              <a:ea typeface="Nunito"/>
              <a:cs typeface="Nunito"/>
              <a:sym typeface="Nunito"/>
            </a:endParaRPr>
          </a:p>
          <a:p>
            <a:pPr marL="0" lvl="0" indent="0" algn="l" rtl="0">
              <a:spcBef>
                <a:spcPts val="0"/>
              </a:spcBef>
              <a:spcAft>
                <a:spcPts val="0"/>
              </a:spcAft>
              <a:buNone/>
            </a:pPr>
            <a:r>
              <a:rPr lang="en" sz="1200" i="1" dirty="0">
                <a:latin typeface="Nunito"/>
                <a:ea typeface="Nunito"/>
                <a:cs typeface="Nunito"/>
                <a:sym typeface="Nunito"/>
              </a:rPr>
              <a:t>noun</a:t>
            </a:r>
            <a:endParaRPr sz="1200" i="1" dirty="0">
              <a:solidFill>
                <a:srgbClr val="000000"/>
              </a:solidFill>
              <a:latin typeface="Nunito"/>
              <a:ea typeface="Nunito"/>
              <a:cs typeface="Nunito"/>
              <a:sym typeface="Nunito"/>
            </a:endParaRPr>
          </a:p>
          <a:p>
            <a:pPr marL="0" lvl="0" indent="0" algn="l" rtl="0">
              <a:spcBef>
                <a:spcPts val="0"/>
              </a:spcBef>
              <a:spcAft>
                <a:spcPts val="0"/>
              </a:spcAft>
              <a:buNone/>
            </a:pPr>
            <a:r>
              <a:rPr lang="en" sz="1200" dirty="0">
                <a:latin typeface="Nunito"/>
                <a:ea typeface="Nunito"/>
                <a:cs typeface="Nunito"/>
                <a:sym typeface="Nunito"/>
              </a:rPr>
              <a:t>The ability to understand and share the feelings of another.</a:t>
            </a:r>
            <a:endParaRPr sz="1200" b="1" dirty="0">
              <a:solidFill>
                <a:srgbClr val="000000"/>
              </a:solidFill>
              <a:latin typeface="Nunito"/>
              <a:ea typeface="Nunito"/>
              <a:cs typeface="Nunito"/>
              <a:sym typeface="Nunito"/>
            </a:endParaRPr>
          </a:p>
        </p:txBody>
      </p:sp>
      <p:sp>
        <p:nvSpPr>
          <p:cNvPr id="202" name="Google Shape;202;p21"/>
          <p:cNvSpPr txBox="1"/>
          <p:nvPr/>
        </p:nvSpPr>
        <p:spPr>
          <a:xfrm>
            <a:off x="288900" y="6605325"/>
            <a:ext cx="1874100" cy="12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45" b="1" dirty="0">
                <a:latin typeface="Nunito"/>
                <a:ea typeface="Nunito"/>
                <a:cs typeface="Nunito"/>
                <a:sym typeface="Nunito"/>
              </a:rPr>
              <a:t>resources</a:t>
            </a:r>
            <a:endParaRPr sz="745" b="1" dirty="0">
              <a:solidFill>
                <a:srgbClr val="000000"/>
              </a:solidFill>
              <a:latin typeface="Nunito"/>
              <a:ea typeface="Nunito"/>
              <a:cs typeface="Nunito"/>
              <a:sym typeface="Nunito"/>
            </a:endParaRPr>
          </a:p>
          <a:p>
            <a:pPr marL="0" lvl="0" indent="0" algn="l" rtl="0">
              <a:spcBef>
                <a:spcPts val="0"/>
              </a:spcBef>
              <a:spcAft>
                <a:spcPts val="0"/>
              </a:spcAft>
              <a:buNone/>
            </a:pPr>
            <a:r>
              <a:rPr lang="en" sz="745" i="1" dirty="0">
                <a:latin typeface="Nunito"/>
                <a:ea typeface="Nunito"/>
                <a:cs typeface="Nunito"/>
                <a:sym typeface="Nunito"/>
              </a:rPr>
              <a:t>noun</a:t>
            </a:r>
            <a:endParaRPr sz="745" i="1" dirty="0">
              <a:solidFill>
                <a:srgbClr val="000000"/>
              </a:solidFill>
              <a:latin typeface="Nunito"/>
              <a:ea typeface="Nunito"/>
              <a:cs typeface="Nunito"/>
              <a:sym typeface="Nunito"/>
            </a:endParaRPr>
          </a:p>
          <a:p>
            <a:pPr marL="0" lvl="0" indent="0" algn="l" rtl="0">
              <a:spcBef>
                <a:spcPts val="0"/>
              </a:spcBef>
              <a:spcAft>
                <a:spcPts val="0"/>
              </a:spcAft>
              <a:buNone/>
            </a:pPr>
            <a:r>
              <a:rPr lang="en" sz="745" dirty="0">
                <a:latin typeface="Nunito"/>
                <a:ea typeface="Nunito"/>
                <a:cs typeface="Nunito"/>
                <a:sym typeface="Nunito"/>
              </a:rPr>
              <a:t>a stock or supply of money, materials, staff, and other assets that can be drawn on by a person </a:t>
            </a:r>
            <a:r>
              <a:rPr lang="en" sz="745">
                <a:latin typeface="Nunito"/>
                <a:ea typeface="Nunito"/>
                <a:cs typeface="Nunito"/>
                <a:sym typeface="Nunito"/>
              </a:rPr>
              <a:t>or organisation </a:t>
            </a:r>
            <a:r>
              <a:rPr lang="en" sz="745" dirty="0">
                <a:latin typeface="Nunito"/>
                <a:ea typeface="Nunito"/>
                <a:cs typeface="Nunito"/>
                <a:sym typeface="Nunito"/>
              </a:rPr>
              <a:t>in order to function effectively</a:t>
            </a:r>
            <a:endParaRPr sz="745" dirty="0">
              <a:solidFill>
                <a:srgbClr val="000000"/>
              </a:solidFill>
              <a:latin typeface="Nunito"/>
              <a:ea typeface="Nunito"/>
              <a:cs typeface="Nunito"/>
              <a:sym typeface="Nunito"/>
            </a:endParaRPr>
          </a:p>
        </p:txBody>
      </p:sp>
      <p:sp>
        <p:nvSpPr>
          <p:cNvPr id="203" name="Google Shape;203;p21"/>
          <p:cNvSpPr txBox="1"/>
          <p:nvPr/>
        </p:nvSpPr>
        <p:spPr>
          <a:xfrm>
            <a:off x="302925" y="8247525"/>
            <a:ext cx="1874100" cy="12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71" b="1">
                <a:latin typeface="Nunito"/>
                <a:ea typeface="Nunito"/>
                <a:cs typeface="Nunito"/>
                <a:sym typeface="Nunito"/>
              </a:rPr>
              <a:t>insecurity</a:t>
            </a:r>
            <a:endParaRPr sz="1171" b="1">
              <a:solidFill>
                <a:srgbClr val="000000"/>
              </a:solidFill>
              <a:latin typeface="Nunito"/>
              <a:ea typeface="Nunito"/>
              <a:cs typeface="Nunito"/>
              <a:sym typeface="Nunito"/>
            </a:endParaRPr>
          </a:p>
          <a:p>
            <a:pPr marL="0" lvl="0" indent="0" algn="l" rtl="0">
              <a:spcBef>
                <a:spcPts val="0"/>
              </a:spcBef>
              <a:spcAft>
                <a:spcPts val="0"/>
              </a:spcAft>
              <a:buNone/>
            </a:pPr>
            <a:r>
              <a:rPr lang="en" sz="1171" i="1">
                <a:latin typeface="Nunito"/>
                <a:ea typeface="Nunito"/>
                <a:cs typeface="Nunito"/>
                <a:sym typeface="Nunito"/>
              </a:rPr>
              <a:t>noun</a:t>
            </a:r>
            <a:endParaRPr sz="1171" i="1">
              <a:solidFill>
                <a:srgbClr val="000000"/>
              </a:solidFill>
              <a:latin typeface="Nunito"/>
              <a:ea typeface="Nunito"/>
              <a:cs typeface="Nunito"/>
              <a:sym typeface="Nunito"/>
            </a:endParaRPr>
          </a:p>
          <a:p>
            <a:pPr marL="0" lvl="0" indent="0" algn="l" rtl="0">
              <a:spcBef>
                <a:spcPts val="0"/>
              </a:spcBef>
              <a:spcAft>
                <a:spcPts val="0"/>
              </a:spcAft>
              <a:buNone/>
            </a:pPr>
            <a:r>
              <a:rPr lang="en" sz="1171">
                <a:latin typeface="Nunito"/>
                <a:ea typeface="Nunito"/>
                <a:cs typeface="Nunito"/>
                <a:sym typeface="Nunito"/>
              </a:rPr>
              <a:t>uncertainty or anxiety about oneself; lack of confidence</a:t>
            </a:r>
            <a:endParaRPr sz="1171">
              <a:solidFill>
                <a:srgbClr val="000000"/>
              </a:solidFill>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2"/>
          <p:cNvSpPr txBox="1">
            <a:spLocks noGrp="1"/>
          </p:cNvSpPr>
          <p:nvPr>
            <p:ph type="subTitle" idx="1"/>
          </p:nvPr>
        </p:nvSpPr>
        <p:spPr>
          <a:xfrm>
            <a:off x="1161850" y="1057125"/>
            <a:ext cx="6273300" cy="86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985" dirty="0"/>
              <a:t>In the UK, many people struggle to afford food for themselves and their families.</a:t>
            </a:r>
            <a:endParaRPr sz="985" dirty="0"/>
          </a:p>
          <a:p>
            <a:pPr marL="0" lvl="0" indent="0" algn="l" rtl="0">
              <a:spcBef>
                <a:spcPts val="0"/>
              </a:spcBef>
              <a:spcAft>
                <a:spcPts val="0"/>
              </a:spcAft>
              <a:buNone/>
            </a:pPr>
            <a:r>
              <a:rPr lang="en" sz="985" dirty="0"/>
              <a:t>Food banks are places where people can get free food.</a:t>
            </a:r>
            <a:endParaRPr sz="985" dirty="0"/>
          </a:p>
          <a:p>
            <a:pPr marL="0" lvl="0" indent="0" algn="l" rtl="0">
              <a:spcBef>
                <a:spcPts val="0"/>
              </a:spcBef>
              <a:spcAft>
                <a:spcPts val="0"/>
              </a:spcAft>
              <a:buNone/>
            </a:pPr>
            <a:r>
              <a:rPr lang="en" sz="985" dirty="0"/>
              <a:t>There is a stigma around food poverty, but it's important to challenge this stigma and support each other.</a:t>
            </a:r>
            <a:endParaRPr sz="985" dirty="0"/>
          </a:p>
        </p:txBody>
      </p:sp>
      <p:sp>
        <p:nvSpPr>
          <p:cNvPr id="209" name="Google Shape;209;p22"/>
          <p:cNvSpPr txBox="1">
            <a:spLocks noGrp="1"/>
          </p:cNvSpPr>
          <p:nvPr>
            <p:ph type="subTitle" idx="2"/>
          </p:nvPr>
        </p:nvSpPr>
        <p:spPr>
          <a:xfrm>
            <a:off x="2124538" y="2202525"/>
            <a:ext cx="5310600" cy="2307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10" name="Google Shape;210;p22"/>
          <p:cNvSpPr txBox="1">
            <a:spLocks noGrp="1"/>
          </p:cNvSpPr>
          <p:nvPr>
            <p:ph type="subTitle" idx="3"/>
          </p:nvPr>
        </p:nvSpPr>
        <p:spPr>
          <a:xfrm>
            <a:off x="2124538" y="4737763"/>
            <a:ext cx="5310600" cy="2307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11" name="Google Shape;211;p22"/>
          <p:cNvSpPr txBox="1">
            <a:spLocks noGrp="1"/>
          </p:cNvSpPr>
          <p:nvPr>
            <p:ph type="subTitle" idx="4"/>
          </p:nvPr>
        </p:nvSpPr>
        <p:spPr>
          <a:xfrm>
            <a:off x="2124538" y="7273013"/>
            <a:ext cx="5310600" cy="2307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3"/>
          <p:cNvSpPr txBox="1">
            <a:spLocks noGrp="1"/>
          </p:cNvSpPr>
          <p:nvPr>
            <p:ph type="subTitle" idx="1"/>
          </p:nvPr>
        </p:nvSpPr>
        <p:spPr>
          <a:xfrm>
            <a:off x="291875" y="1073538"/>
            <a:ext cx="4943100" cy="835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lang="en" sz="1216" dirty="0"/>
          </a:p>
          <a:p>
            <a:pPr marL="0" lvl="0" indent="0" algn="l" rtl="0">
              <a:spcBef>
                <a:spcPts val="0"/>
              </a:spcBef>
              <a:spcAft>
                <a:spcPts val="0"/>
              </a:spcAft>
              <a:buClr>
                <a:schemeClr val="dk1"/>
              </a:buClr>
              <a:buSzPts val="1100"/>
              <a:buFont typeface="Arial"/>
              <a:buNone/>
            </a:pPr>
            <a:r>
              <a:rPr lang="en" sz="1216" dirty="0"/>
              <a:t>In the UK, there are many people who don't have enough money to buy food for themselves and their families. This is called food poverty.</a:t>
            </a:r>
          </a:p>
          <a:p>
            <a:pPr marL="0" lvl="0" indent="0" algn="l" rtl="0">
              <a:spcBef>
                <a:spcPts val="0"/>
              </a:spcBef>
              <a:spcAft>
                <a:spcPts val="0"/>
              </a:spcAft>
              <a:buClr>
                <a:schemeClr val="dk1"/>
              </a:buClr>
              <a:buSzPts val="1100"/>
              <a:buFont typeface="Arial"/>
              <a:buNone/>
            </a:pPr>
            <a:endParaRPr lang="en" sz="1216" dirty="0"/>
          </a:p>
          <a:p>
            <a:pPr marL="0" lvl="0" indent="0" algn="l" rtl="0">
              <a:spcBef>
                <a:spcPts val="0"/>
              </a:spcBef>
              <a:spcAft>
                <a:spcPts val="0"/>
              </a:spcAft>
              <a:buClr>
                <a:schemeClr val="dk1"/>
              </a:buClr>
              <a:buSzPts val="1100"/>
              <a:buFont typeface="Arial"/>
              <a:buNone/>
            </a:pPr>
            <a:r>
              <a:rPr lang="en" sz="1216" dirty="0"/>
              <a:t>Even though there are places called food banks, where people can get free food, some people feel embarrassed or ashamed to use them because they think there is a stigma around being in food poverty. But it's important to challenge this stigma, and to understand that anyone can experience food poverty, especially families with children. We need to show empathy, and support each other, so that everyone feels comfortable using the resources available to them.</a:t>
            </a:r>
          </a:p>
          <a:p>
            <a:pPr marL="0" lvl="0" indent="0" algn="l" rtl="0">
              <a:spcBef>
                <a:spcPts val="0"/>
              </a:spcBef>
              <a:spcAft>
                <a:spcPts val="0"/>
              </a:spcAft>
              <a:buClr>
                <a:schemeClr val="dk1"/>
              </a:buClr>
              <a:buSzPts val="1100"/>
              <a:buFont typeface="Arial"/>
              <a:buNone/>
            </a:pPr>
            <a:endParaRPr sz="1216" dirty="0"/>
          </a:p>
          <a:p>
            <a:pPr marL="0" lvl="0" indent="0" algn="l" rtl="0">
              <a:spcBef>
                <a:spcPts val="0"/>
              </a:spcBef>
              <a:spcAft>
                <a:spcPts val="0"/>
              </a:spcAft>
              <a:buClr>
                <a:schemeClr val="dk1"/>
              </a:buClr>
              <a:buSzPts val="1100"/>
              <a:buFont typeface="Arial"/>
              <a:buNone/>
            </a:pPr>
            <a:r>
              <a:rPr lang="en" sz="1216" dirty="0"/>
              <a:t>Sometimes, people who are living in food poverty feel ashamed or embarrassed because of the way others treat them. They might be judged or looked down upon because they can't afford certain things. But it's important to remember that anyone can experience food insecurity and poverty. We need to have empathy and understanding for each other, and not judge people based on their circumstances. By challenging the stigma around food poverty and sharing our experiences, we can build a supportive community and help each other. Together, we can make sure that everyone has enough to eat and no one feels ashamed when asking for help.</a:t>
            </a:r>
          </a:p>
          <a:p>
            <a:pPr marL="0" lvl="0" indent="0" algn="l" rtl="0">
              <a:spcBef>
                <a:spcPts val="0"/>
              </a:spcBef>
              <a:spcAft>
                <a:spcPts val="0"/>
              </a:spcAft>
              <a:buClr>
                <a:schemeClr val="dk1"/>
              </a:buClr>
              <a:buSzPts val="1100"/>
              <a:buFont typeface="Arial"/>
              <a:buNone/>
            </a:pPr>
            <a:endParaRPr sz="1216" dirty="0"/>
          </a:p>
          <a:p>
            <a:pPr marL="0" lvl="0" indent="0" algn="l" rtl="0">
              <a:spcBef>
                <a:spcPts val="0"/>
              </a:spcBef>
              <a:spcAft>
                <a:spcPts val="0"/>
              </a:spcAft>
              <a:buClr>
                <a:schemeClr val="dk1"/>
              </a:buClr>
              <a:buSzPts val="1100"/>
              <a:buFont typeface="Arial"/>
              <a:buNone/>
            </a:pPr>
            <a:r>
              <a:rPr lang="en" sz="1216" dirty="0"/>
              <a:t>In conclusion, many people in the UK are struggling to afford food for themselves and their families. There is a stigma around food poverty, but it's important to challenge this stigma and show empathy towards each other. Foodbanks are a great resource for people in need, and should reduce any feelings of shame. We need to support each other and understand that anyone can experience food poverty. By sharing our experiences and challenging the stigma, we can build a supportive community where everyone has enough to eat, and where no-one feels ashamed for asking for help.</a:t>
            </a:r>
            <a:endParaRPr sz="1216" dirty="0"/>
          </a:p>
          <a:p>
            <a:pPr marL="0" lvl="0" indent="0" algn="l" rtl="0">
              <a:spcBef>
                <a:spcPts val="0"/>
              </a:spcBef>
              <a:spcAft>
                <a:spcPts val="0"/>
              </a:spcAft>
              <a:buClr>
                <a:schemeClr val="dk1"/>
              </a:buClr>
              <a:buSzPts val="1100"/>
              <a:buFont typeface="Arial"/>
              <a:buNone/>
            </a:pPr>
            <a:endParaRPr sz="1216" dirty="0"/>
          </a:p>
          <a:p>
            <a:pPr marL="0" lvl="0" indent="0" algn="l" rtl="0">
              <a:spcBef>
                <a:spcPts val="0"/>
              </a:spcBef>
              <a:spcAft>
                <a:spcPts val="0"/>
              </a:spcAft>
              <a:buNone/>
            </a:pPr>
            <a:endParaRPr sz="1216" dirty="0"/>
          </a:p>
        </p:txBody>
      </p:sp>
      <p:sp>
        <p:nvSpPr>
          <p:cNvPr id="217" name="Google Shape;217;p23"/>
          <p:cNvSpPr txBox="1">
            <a:spLocks noGrp="1"/>
          </p:cNvSpPr>
          <p:nvPr>
            <p:ph type="subTitle" idx="2"/>
          </p:nvPr>
        </p:nvSpPr>
        <p:spPr>
          <a:xfrm>
            <a:off x="5660563" y="1341375"/>
            <a:ext cx="1788900" cy="3715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18" name="Google Shape;218;p23"/>
          <p:cNvSpPr txBox="1">
            <a:spLocks noGrp="1"/>
          </p:cNvSpPr>
          <p:nvPr>
            <p:ph type="subTitle" idx="3"/>
          </p:nvPr>
        </p:nvSpPr>
        <p:spPr>
          <a:xfrm>
            <a:off x="5668963" y="5677149"/>
            <a:ext cx="1788900" cy="3715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4"/>
          <p:cNvSpPr txBox="1">
            <a:spLocks noGrp="1"/>
          </p:cNvSpPr>
          <p:nvPr>
            <p:ph type="subTitle" idx="1"/>
          </p:nvPr>
        </p:nvSpPr>
        <p:spPr>
          <a:xfrm>
            <a:off x="382725" y="1756025"/>
            <a:ext cx="4121400" cy="2110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000" b="1" dirty="0"/>
              <a:t>According to the text, why do some people feel embarrassed or ashamed to use food pantries?</a:t>
            </a:r>
            <a:endParaRPr sz="1000" b="1" dirty="0"/>
          </a:p>
          <a:p>
            <a:pPr marL="0" lvl="0" indent="0" algn="l" rtl="0">
              <a:lnSpc>
                <a:spcPct val="100000"/>
              </a:lnSpc>
              <a:spcBef>
                <a:spcPts val="1000"/>
              </a:spcBef>
              <a:spcAft>
                <a:spcPts val="0"/>
              </a:spcAft>
              <a:buNone/>
            </a:pPr>
            <a:r>
              <a:rPr lang="en" sz="1000" dirty="0"/>
              <a:t>A) They think there is a stigma around being in food poverty.</a:t>
            </a:r>
            <a:endParaRPr sz="1000" dirty="0"/>
          </a:p>
          <a:p>
            <a:pPr marL="0" lvl="0" indent="0" algn="l" rtl="0">
              <a:lnSpc>
                <a:spcPct val="100000"/>
              </a:lnSpc>
              <a:spcBef>
                <a:spcPts val="1000"/>
              </a:spcBef>
              <a:spcAft>
                <a:spcPts val="0"/>
              </a:spcAft>
              <a:buNone/>
            </a:pPr>
            <a:r>
              <a:rPr lang="en" sz="1000" dirty="0"/>
              <a:t>B) Food banks are only open to certain people.</a:t>
            </a:r>
            <a:endParaRPr sz="1000" dirty="0"/>
          </a:p>
          <a:p>
            <a:pPr marL="0" lvl="0" indent="0" algn="l" rtl="0">
              <a:lnSpc>
                <a:spcPct val="100000"/>
              </a:lnSpc>
              <a:spcBef>
                <a:spcPts val="1000"/>
              </a:spcBef>
              <a:spcAft>
                <a:spcPts val="0"/>
              </a:spcAft>
              <a:buNone/>
            </a:pPr>
            <a:r>
              <a:rPr lang="en" sz="1000" dirty="0"/>
              <a:t>C) Food banks don't provide a shopping-like experience.</a:t>
            </a:r>
            <a:endParaRPr sz="1000" dirty="0"/>
          </a:p>
          <a:p>
            <a:pPr marL="0" lvl="0" indent="0" algn="l" rtl="0">
              <a:lnSpc>
                <a:spcPct val="100000"/>
              </a:lnSpc>
              <a:spcBef>
                <a:spcPts val="1000"/>
              </a:spcBef>
              <a:spcAft>
                <a:spcPts val="1000"/>
              </a:spcAft>
              <a:buNone/>
            </a:pPr>
            <a:r>
              <a:rPr lang="en" sz="1000" dirty="0"/>
              <a:t>D) Food banks require payment for the food.</a:t>
            </a:r>
            <a:endParaRPr sz="1000" dirty="0"/>
          </a:p>
        </p:txBody>
      </p:sp>
      <p:sp>
        <p:nvSpPr>
          <p:cNvPr id="224" name="Google Shape;224;p24"/>
          <p:cNvSpPr txBox="1">
            <a:spLocks noGrp="1"/>
          </p:cNvSpPr>
          <p:nvPr>
            <p:ph type="subTitle" idx="2"/>
          </p:nvPr>
        </p:nvSpPr>
        <p:spPr>
          <a:xfrm>
            <a:off x="4808550" y="1838975"/>
            <a:ext cx="2630100" cy="20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225" name="Google Shape;225;p24"/>
          <p:cNvSpPr txBox="1">
            <a:spLocks noGrp="1"/>
          </p:cNvSpPr>
          <p:nvPr>
            <p:ph type="subTitle" idx="3"/>
          </p:nvPr>
        </p:nvSpPr>
        <p:spPr>
          <a:xfrm>
            <a:off x="513342" y="7213325"/>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sz="1000" dirty="0"/>
          </a:p>
        </p:txBody>
      </p:sp>
      <p:sp>
        <p:nvSpPr>
          <p:cNvPr id="226" name="Google Shape;226;p24"/>
          <p:cNvSpPr txBox="1">
            <a:spLocks noGrp="1"/>
          </p:cNvSpPr>
          <p:nvPr>
            <p:ph type="subTitle" idx="5"/>
          </p:nvPr>
        </p:nvSpPr>
        <p:spPr>
          <a:xfrm>
            <a:off x="382725" y="4438475"/>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000" b="1" dirty="0"/>
              <a:t>What is the main idea of this passage?</a:t>
            </a:r>
            <a:endParaRPr sz="1000" b="1" dirty="0"/>
          </a:p>
          <a:p>
            <a:pPr marL="0" lvl="0" indent="0" algn="l" rtl="0">
              <a:lnSpc>
                <a:spcPct val="100000"/>
              </a:lnSpc>
              <a:spcBef>
                <a:spcPts val="1000"/>
              </a:spcBef>
              <a:spcAft>
                <a:spcPts val="0"/>
              </a:spcAft>
              <a:buNone/>
            </a:pPr>
            <a:r>
              <a:rPr lang="en" sz="1000" dirty="0"/>
              <a:t>A) Food banks are places where people can go to get food when they don't have enough to eat.</a:t>
            </a:r>
            <a:endParaRPr sz="1000" dirty="0"/>
          </a:p>
          <a:p>
            <a:pPr marL="0" lvl="0" indent="0" algn="l" rtl="0">
              <a:lnSpc>
                <a:spcPct val="100000"/>
              </a:lnSpc>
              <a:spcBef>
                <a:spcPts val="1000"/>
              </a:spcBef>
              <a:spcAft>
                <a:spcPts val="0"/>
              </a:spcAft>
              <a:buNone/>
            </a:pPr>
            <a:r>
              <a:rPr lang="en" sz="1000" dirty="0"/>
              <a:t>B) There is a stigma around food poverty, but it's important to </a:t>
            </a:r>
            <a:r>
              <a:rPr lang="en" sz="1000" dirty="0">
                <a:solidFill>
                  <a:schemeClr val="bg1"/>
                </a:solidFill>
              </a:rPr>
              <a:t>……</a:t>
            </a:r>
            <a:r>
              <a:rPr lang="en" sz="1000" dirty="0"/>
              <a:t>challenge this stigma and show empathy towards each other.</a:t>
            </a:r>
            <a:endParaRPr sz="1000" dirty="0"/>
          </a:p>
          <a:p>
            <a:pPr marL="0" lvl="0" indent="0" algn="l" rtl="0">
              <a:lnSpc>
                <a:spcPct val="100000"/>
              </a:lnSpc>
              <a:spcBef>
                <a:spcPts val="1000"/>
              </a:spcBef>
              <a:spcAft>
                <a:spcPts val="0"/>
              </a:spcAft>
              <a:buNone/>
            </a:pPr>
            <a:r>
              <a:rPr lang="en" sz="1000" dirty="0"/>
              <a:t>C) Many people in the UK are struggling to afford food for </a:t>
            </a:r>
            <a:r>
              <a:rPr lang="en" sz="1000" dirty="0">
                <a:solidFill>
                  <a:schemeClr val="bg1"/>
                </a:solidFill>
              </a:rPr>
              <a:t>…… …..</a:t>
            </a:r>
            <a:r>
              <a:rPr lang="en" sz="1000" dirty="0"/>
              <a:t>themselves and their families.</a:t>
            </a:r>
            <a:endParaRPr sz="1000" dirty="0"/>
          </a:p>
          <a:p>
            <a:pPr marL="0" lvl="0" indent="0" algn="l" rtl="0">
              <a:lnSpc>
                <a:spcPct val="100000"/>
              </a:lnSpc>
              <a:spcBef>
                <a:spcPts val="1000"/>
              </a:spcBef>
              <a:spcAft>
                <a:spcPts val="1000"/>
              </a:spcAft>
              <a:buNone/>
            </a:pPr>
            <a:r>
              <a:rPr lang="en" sz="1000" dirty="0"/>
              <a:t>D) By sharing our experiences, and challenging the stigma, we can </a:t>
            </a:r>
            <a:r>
              <a:rPr lang="en" sz="1000" dirty="0">
                <a:solidFill>
                  <a:schemeClr val="bg1"/>
                </a:solidFill>
              </a:rPr>
              <a:t>……</a:t>
            </a:r>
            <a:r>
              <a:rPr lang="en" sz="1000" dirty="0"/>
              <a:t>build a supportive community where everyone has enough to eat </a:t>
            </a:r>
            <a:r>
              <a:rPr lang="en" sz="1000" dirty="0">
                <a:solidFill>
                  <a:schemeClr val="bg1"/>
                </a:solidFill>
              </a:rPr>
              <a:t>……</a:t>
            </a:r>
            <a:r>
              <a:rPr lang="en" sz="1000" dirty="0"/>
              <a:t>and no one feels ashamed when asking for help.</a:t>
            </a:r>
            <a:endParaRPr sz="1000" dirty="0"/>
          </a:p>
        </p:txBody>
      </p:sp>
      <p:sp>
        <p:nvSpPr>
          <p:cNvPr id="227" name="Google Shape;227;p24"/>
          <p:cNvSpPr txBox="1">
            <a:spLocks noGrp="1"/>
          </p:cNvSpPr>
          <p:nvPr>
            <p:ph type="subTitle" idx="4"/>
          </p:nvPr>
        </p:nvSpPr>
        <p:spPr>
          <a:xfrm>
            <a:off x="4808538" y="4613900"/>
            <a:ext cx="2630100" cy="20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228" name="Google Shape;228;p24"/>
          <p:cNvSpPr txBox="1">
            <a:spLocks noGrp="1"/>
          </p:cNvSpPr>
          <p:nvPr>
            <p:ph type="subTitle" idx="6"/>
          </p:nvPr>
        </p:nvSpPr>
        <p:spPr>
          <a:xfrm>
            <a:off x="4808538" y="7388825"/>
            <a:ext cx="2630100" cy="20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5"/>
          <p:cNvSpPr txBox="1">
            <a:spLocks noGrp="1"/>
          </p:cNvSpPr>
          <p:nvPr>
            <p:ph type="subTitle" idx="1"/>
          </p:nvPr>
        </p:nvSpPr>
        <p:spPr>
          <a:xfrm>
            <a:off x="382725" y="1756025"/>
            <a:ext cx="4121400" cy="2110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260" b="1" dirty="0"/>
              <a:t>Why do some people feel ashamed or embarrassed when living in food poverty?</a:t>
            </a:r>
            <a:endParaRPr sz="1260" b="1" dirty="0"/>
          </a:p>
          <a:p>
            <a:pPr marL="0" lvl="0" indent="0" algn="l" rtl="0">
              <a:lnSpc>
                <a:spcPct val="100000"/>
              </a:lnSpc>
              <a:spcBef>
                <a:spcPts val="1000"/>
              </a:spcBef>
              <a:spcAft>
                <a:spcPts val="0"/>
              </a:spcAft>
              <a:buNone/>
            </a:pPr>
            <a:r>
              <a:rPr lang="en" sz="1260" dirty="0"/>
              <a:t>A) They are judged or looked down upon by others.</a:t>
            </a:r>
            <a:endParaRPr sz="1260" dirty="0"/>
          </a:p>
          <a:p>
            <a:pPr marL="0" lvl="0" indent="0" algn="l" rtl="0">
              <a:lnSpc>
                <a:spcPct val="100000"/>
              </a:lnSpc>
              <a:spcBef>
                <a:spcPts val="1000"/>
              </a:spcBef>
              <a:spcAft>
                <a:spcPts val="0"/>
              </a:spcAft>
              <a:buNone/>
            </a:pPr>
            <a:r>
              <a:rPr lang="en" sz="1260" dirty="0"/>
              <a:t>B) Food banks are not easily accessible to everyone.</a:t>
            </a:r>
            <a:endParaRPr sz="1260" dirty="0"/>
          </a:p>
          <a:p>
            <a:pPr marL="0" lvl="0" indent="0" algn="l" rtl="0">
              <a:lnSpc>
                <a:spcPct val="100000"/>
              </a:lnSpc>
              <a:spcBef>
                <a:spcPts val="1000"/>
              </a:spcBef>
              <a:spcAft>
                <a:spcPts val="0"/>
              </a:spcAft>
              <a:buNone/>
            </a:pPr>
            <a:r>
              <a:rPr lang="en" sz="1260" dirty="0"/>
              <a:t>C) They can't afford certain things.</a:t>
            </a:r>
            <a:endParaRPr sz="1260" dirty="0"/>
          </a:p>
          <a:p>
            <a:pPr marL="0" lvl="0" indent="0" algn="l" rtl="0">
              <a:lnSpc>
                <a:spcPct val="100000"/>
              </a:lnSpc>
              <a:spcBef>
                <a:spcPts val="1000"/>
              </a:spcBef>
              <a:spcAft>
                <a:spcPts val="1000"/>
              </a:spcAft>
              <a:buNone/>
            </a:pPr>
            <a:r>
              <a:rPr lang="en" sz="1260" dirty="0"/>
              <a:t>D) There is a stigma around food poverty.</a:t>
            </a:r>
            <a:endParaRPr sz="1260" dirty="0"/>
          </a:p>
        </p:txBody>
      </p:sp>
      <p:sp>
        <p:nvSpPr>
          <p:cNvPr id="234" name="Google Shape;234;p25"/>
          <p:cNvSpPr txBox="1">
            <a:spLocks noGrp="1"/>
          </p:cNvSpPr>
          <p:nvPr>
            <p:ph type="subTitle" idx="2"/>
          </p:nvPr>
        </p:nvSpPr>
        <p:spPr>
          <a:xfrm>
            <a:off x="4808550" y="1838975"/>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25"/>
          <p:cNvSpPr txBox="1">
            <a:spLocks noGrp="1"/>
          </p:cNvSpPr>
          <p:nvPr>
            <p:ph type="subTitle" idx="3"/>
          </p:nvPr>
        </p:nvSpPr>
        <p:spPr>
          <a:xfrm>
            <a:off x="382713" y="4438000"/>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255" b="1" dirty="0"/>
              <a:t>What is the importance of challenging the stigma around food poverty?</a:t>
            </a:r>
            <a:endParaRPr sz="1255" b="1" dirty="0"/>
          </a:p>
          <a:p>
            <a:pPr marL="0" lvl="0" indent="0" algn="l" rtl="0">
              <a:lnSpc>
                <a:spcPct val="100000"/>
              </a:lnSpc>
              <a:spcBef>
                <a:spcPts val="1000"/>
              </a:spcBef>
              <a:spcAft>
                <a:spcPts val="0"/>
              </a:spcAft>
              <a:buNone/>
            </a:pPr>
            <a:r>
              <a:rPr lang="en" sz="1255" dirty="0"/>
              <a:t>A) To make sure everyone has enough to eat.</a:t>
            </a:r>
            <a:endParaRPr sz="1255" dirty="0"/>
          </a:p>
          <a:p>
            <a:pPr marL="0" lvl="0" indent="0" algn="l" rtl="0">
              <a:lnSpc>
                <a:spcPct val="100000"/>
              </a:lnSpc>
              <a:spcBef>
                <a:spcPts val="1000"/>
              </a:spcBef>
              <a:spcAft>
                <a:spcPts val="0"/>
              </a:spcAft>
              <a:buNone/>
            </a:pPr>
            <a:r>
              <a:rPr lang="en" sz="1255" dirty="0"/>
              <a:t>B) To reduce feelings of shame when using food    </a:t>
            </a:r>
            <a:r>
              <a:rPr lang="en" sz="1255" dirty="0">
                <a:solidFill>
                  <a:schemeClr val="bg1"/>
                </a:solidFill>
              </a:rPr>
              <a:t>……</a:t>
            </a:r>
            <a:r>
              <a:rPr lang="en" sz="1255" dirty="0"/>
              <a:t>banks.</a:t>
            </a:r>
            <a:endParaRPr sz="1255" dirty="0"/>
          </a:p>
          <a:p>
            <a:pPr marL="0" lvl="0" indent="0" algn="l" rtl="0">
              <a:lnSpc>
                <a:spcPct val="100000"/>
              </a:lnSpc>
              <a:spcBef>
                <a:spcPts val="1000"/>
              </a:spcBef>
              <a:spcAft>
                <a:spcPts val="0"/>
              </a:spcAft>
              <a:buNone/>
            </a:pPr>
            <a:r>
              <a:rPr lang="en" sz="1255" dirty="0"/>
              <a:t>C) To show empathy towards each other.</a:t>
            </a:r>
            <a:endParaRPr sz="1255" dirty="0"/>
          </a:p>
          <a:p>
            <a:pPr marL="0" lvl="0" indent="0" algn="l" rtl="0">
              <a:lnSpc>
                <a:spcPct val="100000"/>
              </a:lnSpc>
              <a:spcBef>
                <a:spcPts val="1000"/>
              </a:spcBef>
              <a:spcAft>
                <a:spcPts val="1000"/>
              </a:spcAft>
              <a:buNone/>
            </a:pPr>
            <a:r>
              <a:rPr lang="en" sz="1255" dirty="0"/>
              <a:t>D) To provide a shopping-like experience at food </a:t>
            </a:r>
            <a:r>
              <a:rPr lang="en" sz="1255" dirty="0">
                <a:solidFill>
                  <a:schemeClr val="bg1"/>
                </a:solidFill>
              </a:rPr>
              <a:t>…… …… </a:t>
            </a:r>
            <a:r>
              <a:rPr lang="en" sz="1255" dirty="0"/>
              <a:t>banks.</a:t>
            </a:r>
            <a:endParaRPr sz="1255" dirty="0"/>
          </a:p>
        </p:txBody>
      </p:sp>
      <p:sp>
        <p:nvSpPr>
          <p:cNvPr id="236" name="Google Shape;236;p25"/>
          <p:cNvSpPr txBox="1">
            <a:spLocks noGrp="1"/>
          </p:cNvSpPr>
          <p:nvPr>
            <p:ph type="subTitle" idx="5"/>
          </p:nvPr>
        </p:nvSpPr>
        <p:spPr>
          <a:xfrm>
            <a:off x="382713" y="7212925"/>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sz="1400" b="1"/>
          </a:p>
          <a:p>
            <a:pPr marL="0" lvl="0" indent="0" algn="l" rtl="0">
              <a:lnSpc>
                <a:spcPct val="100000"/>
              </a:lnSpc>
              <a:spcBef>
                <a:spcPts val="1000"/>
              </a:spcBef>
              <a:spcAft>
                <a:spcPts val="1000"/>
              </a:spcAft>
              <a:buNone/>
            </a:pPr>
            <a:endParaRPr sz="1400"/>
          </a:p>
        </p:txBody>
      </p:sp>
      <p:sp>
        <p:nvSpPr>
          <p:cNvPr id="237" name="Google Shape;237;p25"/>
          <p:cNvSpPr txBox="1">
            <a:spLocks noGrp="1"/>
          </p:cNvSpPr>
          <p:nvPr>
            <p:ph type="subTitle" idx="4"/>
          </p:nvPr>
        </p:nvSpPr>
        <p:spPr>
          <a:xfrm>
            <a:off x="4808538" y="4613900"/>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25"/>
          <p:cNvSpPr txBox="1">
            <a:spLocks noGrp="1"/>
          </p:cNvSpPr>
          <p:nvPr>
            <p:ph type="subTitle" idx="6"/>
          </p:nvPr>
        </p:nvSpPr>
        <p:spPr>
          <a:xfrm>
            <a:off x="4808538" y="7388825"/>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6"/>
          <p:cNvSpPr txBox="1">
            <a:spLocks noGrp="1"/>
          </p:cNvSpPr>
          <p:nvPr>
            <p:ph type="ctrTitle"/>
          </p:nvPr>
        </p:nvSpPr>
        <p:spPr>
          <a:xfrm>
            <a:off x="264900" y="297399"/>
            <a:ext cx="7242600" cy="515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300"/>
              <a:t>Short Answer Questions</a:t>
            </a:r>
            <a:endParaRPr sz="3300"/>
          </a:p>
        </p:txBody>
      </p:sp>
      <p:sp>
        <p:nvSpPr>
          <p:cNvPr id="244" name="Google Shape;244;p26"/>
          <p:cNvSpPr txBox="1">
            <a:spLocks noGrp="1"/>
          </p:cNvSpPr>
          <p:nvPr>
            <p:ph type="subTitle" idx="1"/>
          </p:nvPr>
        </p:nvSpPr>
        <p:spPr>
          <a:xfrm>
            <a:off x="1332600" y="1027875"/>
            <a:ext cx="6106200" cy="619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500" b="1"/>
              <a:t>What is the term used to describe not having enough money to buy food?</a:t>
            </a:r>
            <a:endParaRPr sz="1500" b="1">
              <a:solidFill>
                <a:schemeClr val="dk1"/>
              </a:solidFill>
            </a:endParaRPr>
          </a:p>
        </p:txBody>
      </p:sp>
      <p:sp>
        <p:nvSpPr>
          <p:cNvPr id="245" name="Google Shape;245;p26"/>
          <p:cNvSpPr txBox="1">
            <a:spLocks noGrp="1"/>
          </p:cNvSpPr>
          <p:nvPr>
            <p:ph type="subTitle" idx="2"/>
          </p:nvPr>
        </p:nvSpPr>
        <p:spPr>
          <a:xfrm>
            <a:off x="382725" y="1807875"/>
            <a:ext cx="7056000" cy="1802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46" name="Google Shape;246;p26"/>
          <p:cNvSpPr txBox="1">
            <a:spLocks noGrp="1"/>
          </p:cNvSpPr>
          <p:nvPr>
            <p:ph type="subTitle" idx="3"/>
          </p:nvPr>
        </p:nvSpPr>
        <p:spPr>
          <a:xfrm>
            <a:off x="1332600" y="3950475"/>
            <a:ext cx="6106200" cy="619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500" b="1"/>
              <a:t>Why is it important to challenge the stigma around food poverty?</a:t>
            </a:r>
            <a:endParaRPr sz="1500" b="1"/>
          </a:p>
        </p:txBody>
      </p:sp>
      <p:sp>
        <p:nvSpPr>
          <p:cNvPr id="247" name="Google Shape;247;p26"/>
          <p:cNvSpPr txBox="1">
            <a:spLocks noGrp="1"/>
          </p:cNvSpPr>
          <p:nvPr>
            <p:ph type="subTitle" idx="4"/>
          </p:nvPr>
        </p:nvSpPr>
        <p:spPr>
          <a:xfrm>
            <a:off x="382725" y="4730475"/>
            <a:ext cx="7056000" cy="1802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48" name="Google Shape;248;p26"/>
          <p:cNvSpPr txBox="1">
            <a:spLocks noGrp="1"/>
          </p:cNvSpPr>
          <p:nvPr>
            <p:ph type="subTitle" idx="5"/>
          </p:nvPr>
        </p:nvSpPr>
        <p:spPr>
          <a:xfrm>
            <a:off x="1332600" y="6873075"/>
            <a:ext cx="6106200" cy="619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sz="1500" b="1"/>
          </a:p>
        </p:txBody>
      </p:sp>
      <p:sp>
        <p:nvSpPr>
          <p:cNvPr id="249" name="Google Shape;249;p26"/>
          <p:cNvSpPr txBox="1">
            <a:spLocks noGrp="1"/>
          </p:cNvSpPr>
          <p:nvPr>
            <p:ph type="subTitle" idx="6"/>
          </p:nvPr>
        </p:nvSpPr>
        <p:spPr>
          <a:xfrm>
            <a:off x="382725" y="7653075"/>
            <a:ext cx="7056000" cy="1802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7"/>
          <p:cNvSpPr txBox="1">
            <a:spLocks noGrp="1"/>
          </p:cNvSpPr>
          <p:nvPr>
            <p:ph type="subTitle" idx="1"/>
          </p:nvPr>
        </p:nvSpPr>
        <p:spPr>
          <a:xfrm>
            <a:off x="397991" y="1415071"/>
            <a:ext cx="6976500" cy="63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100" b="1" dirty="0"/>
              <a:t>Think about a time when you or someone you know faced a challenge related to affording food. How did it make you feel? What did you learn from that experience?</a:t>
            </a:r>
            <a:endParaRPr sz="1100" b="1" dirty="0"/>
          </a:p>
        </p:txBody>
      </p:sp>
      <p:sp>
        <p:nvSpPr>
          <p:cNvPr id="255" name="Google Shape;255;p27"/>
          <p:cNvSpPr txBox="1">
            <a:spLocks noGrp="1"/>
          </p:cNvSpPr>
          <p:nvPr>
            <p:ph type="subTitle" idx="2"/>
          </p:nvPr>
        </p:nvSpPr>
        <p:spPr>
          <a:xfrm>
            <a:off x="453125" y="5322926"/>
            <a:ext cx="29178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56" name="Google Shape;256;p27"/>
          <p:cNvSpPr txBox="1">
            <a:spLocks noGrp="1"/>
          </p:cNvSpPr>
          <p:nvPr>
            <p:ph type="subTitle" idx="3"/>
          </p:nvPr>
        </p:nvSpPr>
        <p:spPr>
          <a:xfrm>
            <a:off x="4007350" y="5335550"/>
            <a:ext cx="33309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57" name="Google Shape;257;p27"/>
          <p:cNvSpPr txBox="1">
            <a:spLocks noGrp="1"/>
          </p:cNvSpPr>
          <p:nvPr>
            <p:ph type="subTitle" idx="4"/>
          </p:nvPr>
        </p:nvSpPr>
        <p:spPr>
          <a:xfrm>
            <a:off x="397950" y="2902563"/>
            <a:ext cx="6976500" cy="1266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dirty="0"/>
          </a:p>
        </p:txBody>
      </p:sp>
      <p:sp>
        <p:nvSpPr>
          <p:cNvPr id="258" name="Google Shape;258;p27"/>
          <p:cNvSpPr txBox="1">
            <a:spLocks noGrp="1"/>
          </p:cNvSpPr>
          <p:nvPr>
            <p:ph type="subTitle" idx="5"/>
          </p:nvPr>
        </p:nvSpPr>
        <p:spPr>
          <a:xfrm>
            <a:off x="443625" y="7685651"/>
            <a:ext cx="29178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59" name="Google Shape;259;p27"/>
          <p:cNvSpPr txBox="1">
            <a:spLocks noGrp="1"/>
          </p:cNvSpPr>
          <p:nvPr>
            <p:ph type="subTitle" idx="6"/>
          </p:nvPr>
        </p:nvSpPr>
        <p:spPr>
          <a:xfrm>
            <a:off x="3997850" y="7698275"/>
            <a:ext cx="33309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1175</Words>
  <Application>Microsoft Office PowerPoint</Application>
  <PresentationFormat>Custom</PresentationFormat>
  <Paragraphs>72</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Franklin Gothic</vt:lpstr>
      <vt:lpstr>Nunito</vt:lpstr>
      <vt:lpstr>Tilt Warp</vt:lpstr>
      <vt:lpstr>Simple Light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Short Answer Questions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Greg Withnail</cp:lastModifiedBy>
  <cp:revision>8</cp:revision>
  <dcterms:modified xsi:type="dcterms:W3CDTF">2023-12-16T13:47:33Z</dcterms:modified>
</cp:coreProperties>
</file>